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60" r:id="rId6"/>
  </p:sldMasterIdLst>
  <p:notesMasterIdLst>
    <p:notesMasterId r:id="rId21"/>
  </p:notesMasterIdLst>
  <p:handoutMasterIdLst>
    <p:handoutMasterId r:id="rId22"/>
  </p:handoutMasterIdLst>
  <p:sldIdLst>
    <p:sldId id="338" r:id="rId7"/>
    <p:sldId id="378" r:id="rId8"/>
    <p:sldId id="380" r:id="rId9"/>
    <p:sldId id="381" r:id="rId10"/>
    <p:sldId id="382" r:id="rId11"/>
    <p:sldId id="392" r:id="rId12"/>
    <p:sldId id="393" r:id="rId13"/>
    <p:sldId id="383" r:id="rId14"/>
    <p:sldId id="388" r:id="rId15"/>
    <p:sldId id="386" r:id="rId16"/>
    <p:sldId id="390" r:id="rId17"/>
    <p:sldId id="389" r:id="rId18"/>
    <p:sldId id="387" r:id="rId19"/>
    <p:sldId id="384" r:id="rId20"/>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EA006-6B38-5F73-C66A-B91C2EEFE116}" name="Oscar Jacob" initials="OJ" userId="S::ojacob@chemonics.com::1ad4d67c-028c-47f2-8c39-3ded2ad96c96" providerId="AD"/>
  <p188:author id="{B0DE8F0A-E2BB-D42C-B176-61C8FD2AE090}" name="Marcela de Campos" initials="MD" userId="S::MDeCampos@CFDAccelerator.com::296077e6-6118-4c50-8002-6b246d48477d" providerId="AD"/>
  <p188:author id="{D4B8210C-DB84-0468-18E6-6B628B5DCC65}" name="Isaiah Oliver" initials="IO" userId="S::ioliver@chemonics.com::ee758beb-f0e6-4e99-be5e-b2ece51f1a0e" providerId="AD"/>
  <p188:author id="{D177FA55-F111-2B6C-242F-73B8E7EBAF33}" name="Heather Tomlins" initials="HT" userId="S::htomlins@CFDAccelerator.com::6ca5cc45-2cbf-40f9-8877-7cf4eb6a450f" providerId="AD"/>
  <p188:author id="{BB204F58-FC68-4635-F6E9-850B439F6FA8}" name="Andrew D Hassan" initials="AH" userId="S::anhassan@cfdaccelerator.com::fe47c477-25fc-445d-bdd2-6a0f2972cf66" providerId="AD"/>
  <p188:author id="{1B63F459-0141-5A89-ABA5-42ACFB8CF52C}" name="Kristen Donnelly" initials="KD" userId="S::kdonnelly@chemonics.com::146dd84c-9ea0-40be-948f-a196c8d3b675" providerId="AD"/>
  <p188:author id="{41B32D63-EAA7-53DA-AA4F-A8A444AA4C9B}" name="Isaiah Oliver" initials="IO" userId="S::ioliver@cfdaccelerator.com::ee758beb-f0e6-4e99-be5e-b2ece51f1a0e" providerId="AD"/>
  <p188:author id="{986D7597-F84A-C540-F688-0C62B0A124F7}" name="Alizabeth Brady" initials="AB" userId="S::abrady@chemonics.com::71b7a5df-57dd-46ab-925b-cd5346f94395" providerId="AD"/>
  <p188:author id="{516D489A-D8D7-85FB-5372-92F275DD9F57}" name="Amanda Lonsdale" initials="AL" userId="S::alonsdale@cfdaccelerator.com::df37e7d0-8374-4108-b0d6-5f944ad08650" providerId="AD"/>
  <p188:author id="{9A9C80A6-25B5-52EE-EC45-6277AED63D86}" name="Niek De Goeij" initials="NG" userId="S::ndegoeij@cfdaccelerator.com::4a8ff08a-c702-47ec-ae64-bf51b094d0fc" providerId="AD"/>
  <p188:author id="{E1B750AB-05CC-D179-8ADE-185932D34577}" name="Spencer Parsons" initials="SP" userId="S::sparsons@cfdaccelerator.com::3f0329af-b3e6-41ef-9d07-5c91b10e3815" providerId="AD"/>
  <p188:author id="{3F00A5B1-8D72-F21F-DC36-B11E8CC6575C}" name="Kerry W Dittmeier" initials="KWD" userId="S::kdittmeier@chemonics.com::0fc7aec1-ac10-482c-a161-a33dc7b7c937" providerId="AD"/>
  <p188:author id="{FAD5CBB7-120A-3A20-113A-979AB6FDED90}" name="Maxwell Mcgrath-Horn" initials="MM" userId="S::mmcgrathhorn@chemonics.com::6de40e04-dbf4-4567-bfcb-24967909a827" providerId="AD"/>
  <p188:author id="{1AF019B9-59E2-E9B3-19FE-41CA1823DE28}" name="Daniel" initials="D" userId="S::dkim@CFDAccelerator.com::c3191c92-e7e1-49ed-b366-4e26cd618ce0" providerId="AD"/>
  <p188:author id="{985879BC-7F30-BB23-3F86-BF520153A44F}" name="Isaiah Oliver" initials="IO" userId="S::ioliver@CFDAccelerator.com::ee758beb-f0e6-4e99-be5e-b2ece51f1a0e" providerId="AD"/>
  <p188:author id="{18ED44CF-6EBE-5D6E-DC25-C070CB77A12D}" name="Veronique Lee" initials="VL" userId="S::vlee@chemonics.com::ebbf7fa9-52bd-4fc2-9f9a-94e4a3b72590" providerId="AD"/>
  <p188:author id="{C8E2E5D3-5951-D0A1-4947-78B38FA157A0}" name="Kiersten Rooke" initials="KR" userId="S::krooke@chemonics.com::5c484a76-257a-4a07-bc10-399da3aa8b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saiah Oliver" initials="IO" lastIdx="4" clrIdx="0">
    <p:extLst>
      <p:ext uri="{19B8F6BF-5375-455C-9EA6-DF929625EA0E}">
        <p15:presenceInfo xmlns:p15="http://schemas.microsoft.com/office/powerpoint/2012/main" userId="S::ioliver@CFDAccelerator.com::ee758beb-f0e6-4e99-be5e-b2ece51f1a0e" providerId="AD"/>
      </p:ext>
    </p:extLst>
  </p:cmAuthor>
  <p:cmAuthor id="2" name="Spencer Parsons" initials="SP" lastIdx="2" clrIdx="1">
    <p:extLst>
      <p:ext uri="{19B8F6BF-5375-455C-9EA6-DF929625EA0E}">
        <p15:presenceInfo xmlns:p15="http://schemas.microsoft.com/office/powerpoint/2012/main" userId="S::sparsons@cfdaccelerator.com::3f0329af-b3e6-41ef-9d07-5c91b10e3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D87FF"/>
    <a:srgbClr val="BA0C2F"/>
    <a:srgbClr val="6C6463"/>
    <a:srgbClr val="002F6C"/>
    <a:srgbClr val="0059D0"/>
    <a:srgbClr val="005CD6"/>
    <a:srgbClr val="003F92"/>
    <a:srgbClr val="E7E7E5"/>
    <a:srgbClr val="CFCD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Tomlins" userId="6ca5cc45-2cbf-40f9-8877-7cf4eb6a450f" providerId="ADAL" clId="{7F2C9914-4D00-4819-A3D1-5DD6EA9ECB83}"/>
    <pc:docChg chg="custSel addSld delSld modSld sldOrd">
      <pc:chgData name="Heather Tomlins" userId="6ca5cc45-2cbf-40f9-8877-7cf4eb6a450f" providerId="ADAL" clId="{7F2C9914-4D00-4819-A3D1-5DD6EA9ECB83}" dt="2024-11-07T17:10:58.696" v="1014" actId="13926"/>
      <pc:docMkLst>
        <pc:docMk/>
      </pc:docMkLst>
      <pc:sldChg chg="modSp mod">
        <pc:chgData name="Heather Tomlins" userId="6ca5cc45-2cbf-40f9-8877-7cf4eb6a450f" providerId="ADAL" clId="{7F2C9914-4D00-4819-A3D1-5DD6EA9ECB83}" dt="2024-11-07T14:40:40.124" v="3" actId="20577"/>
        <pc:sldMkLst>
          <pc:docMk/>
          <pc:sldMk cId="3764596336" sldId="338"/>
        </pc:sldMkLst>
        <pc:spChg chg="mod">
          <ac:chgData name="Heather Tomlins" userId="6ca5cc45-2cbf-40f9-8877-7cf4eb6a450f" providerId="ADAL" clId="{7F2C9914-4D00-4819-A3D1-5DD6EA9ECB83}" dt="2024-11-07T14:40:37.006" v="2" actId="20577"/>
          <ac:spMkLst>
            <pc:docMk/>
            <pc:sldMk cId="3764596336" sldId="338"/>
            <ac:spMk id="5" creationId="{6B26ABA6-892D-62EB-C283-C45DC08A86C0}"/>
          </ac:spMkLst>
        </pc:spChg>
        <pc:spChg chg="mod">
          <ac:chgData name="Heather Tomlins" userId="6ca5cc45-2cbf-40f9-8877-7cf4eb6a450f" providerId="ADAL" clId="{7F2C9914-4D00-4819-A3D1-5DD6EA9ECB83}" dt="2024-11-07T14:40:40.124" v="3" actId="20577"/>
          <ac:spMkLst>
            <pc:docMk/>
            <pc:sldMk cId="3764596336" sldId="338"/>
            <ac:spMk id="6" creationId="{CF0797EA-584A-27C4-24D0-29A1B72ABFC0}"/>
          </ac:spMkLst>
        </pc:spChg>
      </pc:sldChg>
      <pc:sldChg chg="modSp mod">
        <pc:chgData name="Heather Tomlins" userId="6ca5cc45-2cbf-40f9-8877-7cf4eb6a450f" providerId="ADAL" clId="{7F2C9914-4D00-4819-A3D1-5DD6EA9ECB83}" dt="2024-11-07T14:40:53.867" v="23" actId="114"/>
        <pc:sldMkLst>
          <pc:docMk/>
          <pc:sldMk cId="1594007834" sldId="378"/>
        </pc:sldMkLst>
        <pc:graphicFrameChg chg="modGraphic">
          <ac:chgData name="Heather Tomlins" userId="6ca5cc45-2cbf-40f9-8877-7cf4eb6a450f" providerId="ADAL" clId="{7F2C9914-4D00-4819-A3D1-5DD6EA9ECB83}" dt="2024-11-07T14:40:53.867" v="23" actId="114"/>
          <ac:graphicFrameMkLst>
            <pc:docMk/>
            <pc:sldMk cId="1594007834" sldId="378"/>
            <ac:graphicFrameMk id="5" creationId="{8A7CDFF1-0A96-0E56-637B-A424368135F7}"/>
          </ac:graphicFrameMkLst>
        </pc:graphicFrameChg>
      </pc:sldChg>
      <pc:sldChg chg="modSp mod">
        <pc:chgData name="Heather Tomlins" userId="6ca5cc45-2cbf-40f9-8877-7cf4eb6a450f" providerId="ADAL" clId="{7F2C9914-4D00-4819-A3D1-5DD6EA9ECB83}" dt="2024-11-07T14:46:49.086" v="204" actId="20577"/>
        <pc:sldMkLst>
          <pc:docMk/>
          <pc:sldMk cId="624176181" sldId="381"/>
        </pc:sldMkLst>
        <pc:spChg chg="mod">
          <ac:chgData name="Heather Tomlins" userId="6ca5cc45-2cbf-40f9-8877-7cf4eb6a450f" providerId="ADAL" clId="{7F2C9914-4D00-4819-A3D1-5DD6EA9ECB83}" dt="2024-11-07T14:45:29.011" v="94" actId="20577"/>
          <ac:spMkLst>
            <pc:docMk/>
            <pc:sldMk cId="624176181" sldId="381"/>
            <ac:spMk id="3" creationId="{6E01D951-7BB5-E8AC-6A4B-0F236F9999DD}"/>
          </ac:spMkLst>
        </pc:spChg>
        <pc:spChg chg="mod">
          <ac:chgData name="Heather Tomlins" userId="6ca5cc45-2cbf-40f9-8877-7cf4eb6a450f" providerId="ADAL" clId="{7F2C9914-4D00-4819-A3D1-5DD6EA9ECB83}" dt="2024-11-07T14:46:49.086" v="204" actId="20577"/>
          <ac:spMkLst>
            <pc:docMk/>
            <pc:sldMk cId="624176181" sldId="381"/>
            <ac:spMk id="4" creationId="{F7080A87-86D3-345B-CDB9-11B8D3623CCB}"/>
          </ac:spMkLst>
        </pc:spChg>
      </pc:sldChg>
      <pc:sldChg chg="modSp mod">
        <pc:chgData name="Heather Tomlins" userId="6ca5cc45-2cbf-40f9-8877-7cf4eb6a450f" providerId="ADAL" clId="{7F2C9914-4D00-4819-A3D1-5DD6EA9ECB83}" dt="2024-11-07T14:48:15.142" v="370" actId="6549"/>
        <pc:sldMkLst>
          <pc:docMk/>
          <pc:sldMk cId="2093040826" sldId="382"/>
        </pc:sldMkLst>
        <pc:spChg chg="mod">
          <ac:chgData name="Heather Tomlins" userId="6ca5cc45-2cbf-40f9-8877-7cf4eb6a450f" providerId="ADAL" clId="{7F2C9914-4D00-4819-A3D1-5DD6EA9ECB83}" dt="2024-11-07T14:47:44.238" v="220" actId="20577"/>
          <ac:spMkLst>
            <pc:docMk/>
            <pc:sldMk cId="2093040826" sldId="382"/>
            <ac:spMk id="3" creationId="{6E01D951-7BB5-E8AC-6A4B-0F236F9999DD}"/>
          </ac:spMkLst>
        </pc:spChg>
        <pc:spChg chg="mod">
          <ac:chgData name="Heather Tomlins" userId="6ca5cc45-2cbf-40f9-8877-7cf4eb6a450f" providerId="ADAL" clId="{7F2C9914-4D00-4819-A3D1-5DD6EA9ECB83}" dt="2024-11-07T14:48:15.142" v="370" actId="6549"/>
          <ac:spMkLst>
            <pc:docMk/>
            <pc:sldMk cId="2093040826" sldId="382"/>
            <ac:spMk id="4" creationId="{F7080A87-86D3-345B-CDB9-11B8D3623CCB}"/>
          </ac:spMkLst>
        </pc:spChg>
      </pc:sldChg>
      <pc:sldChg chg="ord">
        <pc:chgData name="Heather Tomlins" userId="6ca5cc45-2cbf-40f9-8877-7cf4eb6a450f" providerId="ADAL" clId="{7F2C9914-4D00-4819-A3D1-5DD6EA9ECB83}" dt="2024-11-07T14:51:03.900" v="741"/>
        <pc:sldMkLst>
          <pc:docMk/>
          <pc:sldMk cId="2055831089" sldId="383"/>
        </pc:sldMkLst>
      </pc:sldChg>
      <pc:sldChg chg="modSp mod ord">
        <pc:chgData name="Heather Tomlins" userId="6ca5cc45-2cbf-40f9-8877-7cf4eb6a450f" providerId="ADAL" clId="{7F2C9914-4D00-4819-A3D1-5DD6EA9ECB83}" dt="2024-11-07T17:10:58.696" v="1014" actId="13926"/>
        <pc:sldMkLst>
          <pc:docMk/>
          <pc:sldMk cId="4057812277" sldId="386"/>
        </pc:sldMkLst>
        <pc:spChg chg="mod">
          <ac:chgData name="Heather Tomlins" userId="6ca5cc45-2cbf-40f9-8877-7cf4eb6a450f" providerId="ADAL" clId="{7F2C9914-4D00-4819-A3D1-5DD6EA9ECB83}" dt="2024-11-07T14:51:53.410" v="787" actId="20577"/>
          <ac:spMkLst>
            <pc:docMk/>
            <pc:sldMk cId="4057812277" sldId="386"/>
            <ac:spMk id="3" creationId="{6E01D951-7BB5-E8AC-6A4B-0F236F9999DD}"/>
          </ac:spMkLst>
        </pc:spChg>
        <pc:spChg chg="mod">
          <ac:chgData name="Heather Tomlins" userId="6ca5cc45-2cbf-40f9-8877-7cf4eb6a450f" providerId="ADAL" clId="{7F2C9914-4D00-4819-A3D1-5DD6EA9ECB83}" dt="2024-11-07T17:10:58.696" v="1014" actId="13926"/>
          <ac:spMkLst>
            <pc:docMk/>
            <pc:sldMk cId="4057812277" sldId="386"/>
            <ac:spMk id="4" creationId="{F7080A87-86D3-345B-CDB9-11B8D3623CCB}"/>
          </ac:spMkLst>
        </pc:spChg>
      </pc:sldChg>
      <pc:sldChg chg="modSp mod">
        <pc:chgData name="Heather Tomlins" userId="6ca5cc45-2cbf-40f9-8877-7cf4eb6a450f" providerId="ADAL" clId="{7F2C9914-4D00-4819-A3D1-5DD6EA9ECB83}" dt="2024-11-07T14:51:33.958" v="764" actId="20577"/>
        <pc:sldMkLst>
          <pc:docMk/>
          <pc:sldMk cId="1657730275" sldId="388"/>
        </pc:sldMkLst>
        <pc:spChg chg="mod">
          <ac:chgData name="Heather Tomlins" userId="6ca5cc45-2cbf-40f9-8877-7cf4eb6a450f" providerId="ADAL" clId="{7F2C9914-4D00-4819-A3D1-5DD6EA9ECB83}" dt="2024-11-07T14:51:33.958" v="764" actId="20577"/>
          <ac:spMkLst>
            <pc:docMk/>
            <pc:sldMk cId="1657730275" sldId="388"/>
            <ac:spMk id="3" creationId="{6E01D951-7BB5-E8AC-6A4B-0F236F9999DD}"/>
          </ac:spMkLst>
        </pc:spChg>
      </pc:sldChg>
      <pc:sldChg chg="del">
        <pc:chgData name="Heather Tomlins" userId="6ca5cc45-2cbf-40f9-8877-7cf4eb6a450f" providerId="ADAL" clId="{7F2C9914-4D00-4819-A3D1-5DD6EA9ECB83}" dt="2024-11-07T14:57:07.892" v="1013" actId="2696"/>
        <pc:sldMkLst>
          <pc:docMk/>
          <pc:sldMk cId="3028622679" sldId="391"/>
        </pc:sldMkLst>
      </pc:sldChg>
      <pc:sldChg chg="modSp add mod">
        <pc:chgData name="Heather Tomlins" userId="6ca5cc45-2cbf-40f9-8877-7cf4eb6a450f" providerId="ADAL" clId="{7F2C9914-4D00-4819-A3D1-5DD6EA9ECB83}" dt="2024-11-07T14:49:39.234" v="600" actId="6549"/>
        <pc:sldMkLst>
          <pc:docMk/>
          <pc:sldMk cId="3895027153" sldId="392"/>
        </pc:sldMkLst>
        <pc:spChg chg="mod">
          <ac:chgData name="Heather Tomlins" userId="6ca5cc45-2cbf-40f9-8877-7cf4eb6a450f" providerId="ADAL" clId="{7F2C9914-4D00-4819-A3D1-5DD6EA9ECB83}" dt="2024-11-07T14:48:50.021" v="411" actId="5793"/>
          <ac:spMkLst>
            <pc:docMk/>
            <pc:sldMk cId="3895027153" sldId="392"/>
            <ac:spMk id="3" creationId="{6E01D951-7BB5-E8AC-6A4B-0F236F9999DD}"/>
          </ac:spMkLst>
        </pc:spChg>
        <pc:spChg chg="mod">
          <ac:chgData name="Heather Tomlins" userId="6ca5cc45-2cbf-40f9-8877-7cf4eb6a450f" providerId="ADAL" clId="{7F2C9914-4D00-4819-A3D1-5DD6EA9ECB83}" dt="2024-11-07T14:49:39.234" v="600" actId="6549"/>
          <ac:spMkLst>
            <pc:docMk/>
            <pc:sldMk cId="3895027153" sldId="392"/>
            <ac:spMk id="4" creationId="{F7080A87-86D3-345B-CDB9-11B8D3623CCB}"/>
          </ac:spMkLst>
        </pc:spChg>
      </pc:sldChg>
      <pc:sldChg chg="modSp add mod">
        <pc:chgData name="Heather Tomlins" userId="6ca5cc45-2cbf-40f9-8877-7cf4eb6a450f" providerId="ADAL" clId="{7F2C9914-4D00-4819-A3D1-5DD6EA9ECB83}" dt="2024-11-07T14:50:52.609" v="739" actId="20577"/>
        <pc:sldMkLst>
          <pc:docMk/>
          <pc:sldMk cId="3789209762" sldId="393"/>
        </pc:sldMkLst>
        <pc:spChg chg="mod">
          <ac:chgData name="Heather Tomlins" userId="6ca5cc45-2cbf-40f9-8877-7cf4eb6a450f" providerId="ADAL" clId="{7F2C9914-4D00-4819-A3D1-5DD6EA9ECB83}" dt="2024-11-07T14:50:23.216" v="627" actId="20577"/>
          <ac:spMkLst>
            <pc:docMk/>
            <pc:sldMk cId="3789209762" sldId="393"/>
            <ac:spMk id="3" creationId="{6E01D951-7BB5-E8AC-6A4B-0F236F9999DD}"/>
          </ac:spMkLst>
        </pc:spChg>
        <pc:spChg chg="mod">
          <ac:chgData name="Heather Tomlins" userId="6ca5cc45-2cbf-40f9-8877-7cf4eb6a450f" providerId="ADAL" clId="{7F2C9914-4D00-4819-A3D1-5DD6EA9ECB83}" dt="2024-11-07T14:50:52.609" v="739" actId="20577"/>
          <ac:spMkLst>
            <pc:docMk/>
            <pc:sldMk cId="3789209762" sldId="393"/>
            <ac:spMk id="4" creationId="{F7080A87-86D3-345B-CDB9-11B8D3623C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11/7/2024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73379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315163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33277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52936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19649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16419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293416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351638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88483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25862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32092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430543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11/7/2024</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569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11/7/2024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11/7/2024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276042"/>
            <a:ext cx="7886700" cy="460914"/>
          </a:xfrm>
        </p:spPr>
        <p:txBody>
          <a:bodyPr>
            <a:normAutofit/>
          </a:bodyPr>
          <a:lstStyle>
            <a:lvl1pPr algn="ctr">
              <a:defRPr sz="3000"/>
            </a:lvl1pPr>
          </a:lstStyle>
          <a:p>
            <a:r>
              <a:rPr lang="en-US"/>
              <a:t>Click to edit Master title style</a:t>
            </a:r>
          </a:p>
        </p:txBody>
      </p:sp>
    </p:spTree>
    <p:extLst>
      <p:ext uri="{BB962C8B-B14F-4D97-AF65-F5344CB8AC3E}">
        <p14:creationId xmlns:p14="http://schemas.microsoft.com/office/powerpoint/2010/main" val="267458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60" descr="A picture containing outdoor, sky, raft&#10;&#10;Description automatically generated"/>
          <p:cNvPicPr preferRelativeResize="0"/>
          <p:nvPr/>
        </p:nvPicPr>
        <p:blipFill rotWithShape="1">
          <a:blip r:embed="rId2">
            <a:alphaModFix/>
          </a:blip>
          <a:srcRect t="12473" b="3098"/>
          <a:stretch/>
        </p:blipFill>
        <p:spPr>
          <a:xfrm>
            <a:off x="144780" y="153987"/>
            <a:ext cx="8856313" cy="4885648"/>
          </a:xfrm>
          <a:prstGeom prst="rect">
            <a:avLst/>
          </a:prstGeom>
          <a:noFill/>
          <a:ln>
            <a:noFill/>
          </a:ln>
        </p:spPr>
      </p:pic>
      <p:sp>
        <p:nvSpPr>
          <p:cNvPr id="18" name="Google Shape;18;p6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6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60"/>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9666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6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61"/>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374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2"/>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62"/>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534725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3"/>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749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4"/>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4616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59" name="Google Shape;59;p6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38573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0"/>
        <p:cNvGrpSpPr/>
        <p:nvPr/>
      </p:nvGrpSpPr>
      <p:grpSpPr>
        <a:xfrm>
          <a:off x="0" y="0"/>
          <a:ext cx="0" cy="0"/>
          <a:chOff x="0" y="0"/>
          <a:chExt cx="0" cy="0"/>
        </a:xfrm>
      </p:grpSpPr>
      <p:sp>
        <p:nvSpPr>
          <p:cNvPr id="61" name="Google Shape;61;p6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6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6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02936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67"/>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7"/>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3" name="Google Shape;73;p67"/>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74" name="Google Shape;74;p67"/>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43357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75"/>
        <p:cNvGrpSpPr/>
        <p:nvPr/>
      </p:nvGrpSpPr>
      <p:grpSpPr>
        <a:xfrm>
          <a:off x="0" y="0"/>
          <a:ext cx="0" cy="0"/>
          <a:chOff x="0" y="0"/>
          <a:chExt cx="0" cy="0"/>
        </a:xfrm>
      </p:grpSpPr>
      <p:sp>
        <p:nvSpPr>
          <p:cNvPr id="76" name="Google Shape;76;p6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8"/>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996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6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37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4"/>
        <p:cNvGrpSpPr/>
        <p:nvPr/>
      </p:nvGrpSpPr>
      <p:grpSpPr>
        <a:xfrm>
          <a:off x="0" y="0"/>
          <a:ext cx="0" cy="0"/>
          <a:chOff x="0" y="0"/>
          <a:chExt cx="0" cy="0"/>
        </a:xfrm>
      </p:grpSpPr>
      <p:sp>
        <p:nvSpPr>
          <p:cNvPr id="95" name="Google Shape;95;p71"/>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71"/>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7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7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2416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2"/>
          <p:cNvSpPr>
            <a:spLocks noGrp="1"/>
          </p:cNvSpPr>
          <p:nvPr>
            <p:ph type="pic" idx="2"/>
          </p:nvPr>
        </p:nvSpPr>
        <p:spPr>
          <a:xfrm>
            <a:off x="152400" y="2592387"/>
            <a:ext cx="8839200" cy="2440594"/>
          </a:xfrm>
          <a:prstGeom prst="rect">
            <a:avLst/>
          </a:prstGeom>
          <a:solidFill>
            <a:schemeClr val="lt1"/>
          </a:solidFill>
          <a:ln>
            <a:noFill/>
          </a:ln>
        </p:spPr>
      </p:sp>
      <p:sp>
        <p:nvSpPr>
          <p:cNvPr id="104" name="Google Shape;104;p7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7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7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3602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10"/>
        <p:cNvGrpSpPr/>
        <p:nvPr/>
      </p:nvGrpSpPr>
      <p:grpSpPr>
        <a:xfrm>
          <a:off x="0" y="0"/>
          <a:ext cx="0" cy="0"/>
          <a:chOff x="0" y="0"/>
          <a:chExt cx="0" cy="0"/>
        </a:xfrm>
      </p:grpSpPr>
      <p:sp>
        <p:nvSpPr>
          <p:cNvPr id="111" name="Google Shape;111;p73"/>
          <p:cNvSpPr>
            <a:spLocks noGrp="1"/>
          </p:cNvSpPr>
          <p:nvPr>
            <p:ph type="pic" idx="2"/>
          </p:nvPr>
        </p:nvSpPr>
        <p:spPr>
          <a:xfrm>
            <a:off x="4572000" y="153988"/>
            <a:ext cx="4419600" cy="4876800"/>
          </a:xfrm>
          <a:prstGeom prst="rect">
            <a:avLst/>
          </a:prstGeom>
          <a:solidFill>
            <a:srgbClr val="FFFFFF"/>
          </a:solidFill>
          <a:ln>
            <a:noFill/>
          </a:ln>
        </p:spPr>
      </p:sp>
      <p:sp>
        <p:nvSpPr>
          <p:cNvPr id="112" name="Google Shape;112;p7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7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721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7"/>
        <p:cNvGrpSpPr/>
        <p:nvPr/>
      </p:nvGrpSpPr>
      <p:grpSpPr>
        <a:xfrm>
          <a:off x="0" y="0"/>
          <a:ext cx="0" cy="0"/>
          <a:chOff x="0" y="0"/>
          <a:chExt cx="0" cy="0"/>
        </a:xfrm>
      </p:grpSpPr>
      <p:sp>
        <p:nvSpPr>
          <p:cNvPr id="118" name="Google Shape;118;p74"/>
          <p:cNvSpPr>
            <a:spLocks noGrp="1"/>
          </p:cNvSpPr>
          <p:nvPr>
            <p:ph type="pic" idx="2"/>
          </p:nvPr>
        </p:nvSpPr>
        <p:spPr>
          <a:xfrm>
            <a:off x="152400" y="153987"/>
            <a:ext cx="4419600" cy="4876799"/>
          </a:xfrm>
          <a:prstGeom prst="rect">
            <a:avLst/>
          </a:prstGeom>
          <a:solidFill>
            <a:schemeClr val="lt1"/>
          </a:solidFill>
          <a:ln>
            <a:noFill/>
          </a:ln>
        </p:spPr>
      </p:sp>
      <p:sp>
        <p:nvSpPr>
          <p:cNvPr id="119" name="Google Shape;119;p7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7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7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978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7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7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7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7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782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76"/>
          <p:cNvSpPr>
            <a:spLocks noGrp="1"/>
          </p:cNvSpPr>
          <p:nvPr>
            <p:ph type="pic" idx="2"/>
          </p:nvPr>
        </p:nvSpPr>
        <p:spPr>
          <a:xfrm>
            <a:off x="152400" y="2592387"/>
            <a:ext cx="8839200" cy="2440594"/>
          </a:xfrm>
          <a:prstGeom prst="rect">
            <a:avLst/>
          </a:prstGeom>
          <a:solidFill>
            <a:srgbClr val="E7E7E5"/>
          </a:solidFill>
          <a:ln>
            <a:noFill/>
          </a:ln>
        </p:spPr>
      </p:sp>
      <p:sp>
        <p:nvSpPr>
          <p:cNvPr id="133" name="Google Shape;133;p7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7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7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71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77"/>
          <p:cNvSpPr>
            <a:spLocks noGrp="1"/>
          </p:cNvSpPr>
          <p:nvPr>
            <p:ph type="pic" idx="2"/>
          </p:nvPr>
        </p:nvSpPr>
        <p:spPr>
          <a:xfrm>
            <a:off x="4572000" y="153988"/>
            <a:ext cx="4419600" cy="4876800"/>
          </a:xfrm>
          <a:prstGeom prst="rect">
            <a:avLst/>
          </a:prstGeom>
          <a:solidFill>
            <a:srgbClr val="E7E7E5"/>
          </a:solidFill>
          <a:ln>
            <a:noFill/>
          </a:ln>
        </p:spPr>
      </p:sp>
      <p:sp>
        <p:nvSpPr>
          <p:cNvPr id="141" name="Google Shape;141;p7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7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794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78"/>
          <p:cNvSpPr>
            <a:spLocks noGrp="1"/>
          </p:cNvSpPr>
          <p:nvPr>
            <p:ph type="pic" idx="2"/>
          </p:nvPr>
        </p:nvSpPr>
        <p:spPr>
          <a:xfrm>
            <a:off x="152400" y="153987"/>
            <a:ext cx="4419600" cy="4876799"/>
          </a:xfrm>
          <a:prstGeom prst="rect">
            <a:avLst/>
          </a:prstGeom>
          <a:solidFill>
            <a:srgbClr val="E7E7E5"/>
          </a:solidFill>
          <a:ln>
            <a:noFill/>
          </a:ln>
        </p:spPr>
      </p:sp>
      <p:sp>
        <p:nvSpPr>
          <p:cNvPr id="148" name="Google Shape;148;p7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8"/>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35449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2"/>
        <p:cNvGrpSpPr/>
        <p:nvPr/>
      </p:nvGrpSpPr>
      <p:grpSpPr>
        <a:xfrm>
          <a:off x="0" y="0"/>
          <a:ext cx="0" cy="0"/>
          <a:chOff x="0" y="0"/>
          <a:chExt cx="0" cy="0"/>
        </a:xfrm>
      </p:grpSpPr>
      <p:pic>
        <p:nvPicPr>
          <p:cNvPr id="153" name="Google Shape;153;p79"/>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4" name="Google Shape;154;p79"/>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7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79"/>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58" name="Google Shape;158;p79"/>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9" name="Google Shape;159;p7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17374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8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738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6"/>
        <p:cNvGrpSpPr/>
        <p:nvPr/>
      </p:nvGrpSpPr>
      <p:grpSpPr>
        <a:xfrm>
          <a:off x="0" y="0"/>
          <a:ext cx="0" cy="0"/>
          <a:chOff x="0" y="0"/>
          <a:chExt cx="0" cy="0"/>
        </a:xfrm>
      </p:grpSpPr>
      <p:sp>
        <p:nvSpPr>
          <p:cNvPr id="167" name="Google Shape;167;p8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8" name="Google Shape;168;p8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8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8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96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73"/>
        <p:cNvGrpSpPr/>
        <p:nvPr/>
      </p:nvGrpSpPr>
      <p:grpSpPr>
        <a:xfrm>
          <a:off x="0" y="0"/>
          <a:ext cx="0" cy="0"/>
          <a:chOff x="0" y="0"/>
          <a:chExt cx="0" cy="0"/>
        </a:xfrm>
      </p:grpSpPr>
      <p:sp>
        <p:nvSpPr>
          <p:cNvPr id="174" name="Google Shape;174;p8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5" name="Google Shape;175;p8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6" name="Google Shape;176;p8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8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0" name="Google Shape;180;p8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9830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1"/>
        <p:cNvGrpSpPr/>
        <p:nvPr/>
      </p:nvGrpSpPr>
      <p:grpSpPr>
        <a:xfrm>
          <a:off x="0" y="0"/>
          <a:ext cx="0" cy="0"/>
          <a:chOff x="0" y="0"/>
          <a:chExt cx="0" cy="0"/>
        </a:xfrm>
      </p:grpSpPr>
      <p:sp>
        <p:nvSpPr>
          <p:cNvPr id="182" name="Google Shape;182;p83"/>
          <p:cNvSpPr>
            <a:spLocks noGrp="1"/>
          </p:cNvSpPr>
          <p:nvPr>
            <p:ph type="pic" idx="2"/>
          </p:nvPr>
        </p:nvSpPr>
        <p:spPr>
          <a:xfrm>
            <a:off x="152400" y="2592387"/>
            <a:ext cx="8839200" cy="2440594"/>
          </a:xfrm>
          <a:prstGeom prst="rect">
            <a:avLst/>
          </a:prstGeom>
          <a:solidFill>
            <a:schemeClr val="lt1"/>
          </a:solidFill>
          <a:ln>
            <a:noFill/>
          </a:ln>
        </p:spPr>
      </p:sp>
      <p:sp>
        <p:nvSpPr>
          <p:cNvPr id="183" name="Google Shape;183;p8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8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8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4913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9"/>
        <p:cNvGrpSpPr/>
        <p:nvPr/>
      </p:nvGrpSpPr>
      <p:grpSpPr>
        <a:xfrm>
          <a:off x="0" y="0"/>
          <a:ext cx="0" cy="0"/>
          <a:chOff x="0" y="0"/>
          <a:chExt cx="0" cy="0"/>
        </a:xfrm>
      </p:grpSpPr>
      <p:sp>
        <p:nvSpPr>
          <p:cNvPr id="190" name="Google Shape;190;p84"/>
          <p:cNvSpPr>
            <a:spLocks noGrp="1"/>
          </p:cNvSpPr>
          <p:nvPr>
            <p:ph type="pic" idx="2"/>
          </p:nvPr>
        </p:nvSpPr>
        <p:spPr>
          <a:xfrm>
            <a:off x="4572000" y="153988"/>
            <a:ext cx="4419600" cy="4876800"/>
          </a:xfrm>
          <a:prstGeom prst="rect">
            <a:avLst/>
          </a:prstGeom>
          <a:solidFill>
            <a:srgbClr val="FFFFFF"/>
          </a:solidFill>
          <a:ln>
            <a:noFill/>
          </a:ln>
        </p:spPr>
      </p:sp>
      <p:sp>
        <p:nvSpPr>
          <p:cNvPr id="191" name="Google Shape;191;p8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8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8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0613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6"/>
        <p:cNvGrpSpPr/>
        <p:nvPr/>
      </p:nvGrpSpPr>
      <p:grpSpPr>
        <a:xfrm>
          <a:off x="0" y="0"/>
          <a:ext cx="0" cy="0"/>
          <a:chOff x="0" y="0"/>
          <a:chExt cx="0" cy="0"/>
        </a:xfrm>
      </p:grpSpPr>
      <p:sp>
        <p:nvSpPr>
          <p:cNvPr id="197" name="Google Shape;197;p85"/>
          <p:cNvSpPr>
            <a:spLocks noGrp="1"/>
          </p:cNvSpPr>
          <p:nvPr>
            <p:ph type="pic" idx="2"/>
          </p:nvPr>
        </p:nvSpPr>
        <p:spPr>
          <a:xfrm>
            <a:off x="152400" y="153987"/>
            <a:ext cx="4419600" cy="4876799"/>
          </a:xfrm>
          <a:prstGeom prst="rect">
            <a:avLst/>
          </a:prstGeom>
          <a:solidFill>
            <a:schemeClr val="lt1"/>
          </a:solidFill>
          <a:ln>
            <a:noFill/>
          </a:ln>
        </p:spPr>
      </p:sp>
      <p:sp>
        <p:nvSpPr>
          <p:cNvPr id="198" name="Google Shape;198;p8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8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8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68870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8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8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8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8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8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8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05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8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8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8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8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8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7390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88"/>
          <p:cNvSpPr>
            <a:spLocks noGrp="1"/>
          </p:cNvSpPr>
          <p:nvPr>
            <p:ph type="pic" idx="2"/>
          </p:nvPr>
        </p:nvSpPr>
        <p:spPr>
          <a:xfrm>
            <a:off x="152400" y="2592387"/>
            <a:ext cx="8839200" cy="2440594"/>
          </a:xfrm>
          <a:prstGeom prst="rect">
            <a:avLst/>
          </a:prstGeom>
          <a:solidFill>
            <a:srgbClr val="E7E7E5"/>
          </a:solidFill>
          <a:ln>
            <a:noFill/>
          </a:ln>
        </p:spPr>
      </p:sp>
      <p:sp>
        <p:nvSpPr>
          <p:cNvPr id="219" name="Google Shape;219;p88"/>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8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8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8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5931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89"/>
          <p:cNvSpPr>
            <a:spLocks noGrp="1"/>
          </p:cNvSpPr>
          <p:nvPr>
            <p:ph type="pic" idx="2"/>
          </p:nvPr>
        </p:nvSpPr>
        <p:spPr>
          <a:xfrm>
            <a:off x="4572000" y="153988"/>
            <a:ext cx="4419600" cy="4876800"/>
          </a:xfrm>
          <a:prstGeom prst="rect">
            <a:avLst/>
          </a:prstGeom>
          <a:solidFill>
            <a:srgbClr val="E7E7E5"/>
          </a:solidFill>
          <a:ln>
            <a:noFill/>
          </a:ln>
        </p:spPr>
      </p:sp>
      <p:sp>
        <p:nvSpPr>
          <p:cNvPr id="227" name="Google Shape;227;p8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8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89"/>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6367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90"/>
          <p:cNvSpPr>
            <a:spLocks noGrp="1"/>
          </p:cNvSpPr>
          <p:nvPr>
            <p:ph type="pic" idx="2"/>
          </p:nvPr>
        </p:nvSpPr>
        <p:spPr>
          <a:xfrm>
            <a:off x="152400" y="153987"/>
            <a:ext cx="4419600" cy="4876799"/>
          </a:xfrm>
          <a:prstGeom prst="rect">
            <a:avLst/>
          </a:prstGeom>
          <a:solidFill>
            <a:srgbClr val="E7E7E5"/>
          </a:solidFill>
          <a:ln>
            <a:noFill/>
          </a:ln>
        </p:spPr>
      </p:sp>
      <p:sp>
        <p:nvSpPr>
          <p:cNvPr id="234" name="Google Shape;234;p9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90"/>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90"/>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012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628650" y="276042"/>
            <a:ext cx="7886700" cy="4609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BA0C2F"/>
              </a:buClr>
              <a:buSzPts val="3000"/>
              <a:buFont typeface="Gill Sans"/>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3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11/7/2024</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93"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9"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098028784"/>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0797EA-584A-27C4-24D0-29A1B72ABFC0}"/>
              </a:ext>
            </a:extLst>
          </p:cNvPr>
          <p:cNvSpPr>
            <a:spLocks noGrp="1"/>
          </p:cNvSpPr>
          <p:nvPr>
            <p:ph type="subTitle" idx="1"/>
          </p:nvPr>
        </p:nvSpPr>
        <p:spPr>
          <a:xfrm>
            <a:off x="685799" y="3135206"/>
            <a:ext cx="6977744" cy="1209781"/>
          </a:xfrm>
        </p:spPr>
        <p:txBody>
          <a:bodyPr vert="horz" lIns="91440" tIns="45720" rIns="91440" bIns="45720" rtlCol="0" anchor="t">
            <a:normAutofit fontScale="85000" lnSpcReduction="10000"/>
          </a:bodyPr>
          <a:lstStyle/>
          <a:p>
            <a:r>
              <a:rPr lang="en-US" dirty="0"/>
              <a:t>This template shall be used to submit a concept paper of </a:t>
            </a:r>
            <a:r>
              <a:rPr lang="en-US" b="1" u="sng" dirty="0"/>
              <a:t>no more than 15 slides</a:t>
            </a:r>
            <a:r>
              <a:rPr lang="en-US" b="1" dirty="0"/>
              <a:t> </a:t>
            </a:r>
            <a:r>
              <a:rPr lang="en-US" dirty="0"/>
              <a:t>in response to Addendum 004 of the General Annual Program Statement (APS). If preferred, applicants may use their own design and branding.</a:t>
            </a:r>
          </a:p>
          <a:p>
            <a:r>
              <a:rPr lang="en-US" sz="2800" dirty="0">
                <a:solidFill>
                  <a:srgbClr val="FF0000"/>
                </a:solidFill>
                <a:highlight>
                  <a:srgbClr val="FFFF00"/>
                </a:highlight>
              </a:rPr>
              <a:t>PLEASE DELETE THIS SLIDE BEFORE SUBMITTING</a:t>
            </a:r>
          </a:p>
        </p:txBody>
      </p:sp>
      <p:sp>
        <p:nvSpPr>
          <p:cNvPr id="4" name="Slide Number Placeholder 3">
            <a:extLst>
              <a:ext uri="{FF2B5EF4-FFF2-40B4-BE49-F238E27FC236}">
                <a16:creationId xmlns:a16="http://schemas.microsoft.com/office/drawing/2014/main" id="{1BEE20E0-5DA2-CAD5-8E98-894A5790FDB7}"/>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6B26ABA6-892D-62EB-C283-C45DC08A86C0}"/>
              </a:ext>
            </a:extLst>
          </p:cNvPr>
          <p:cNvSpPr>
            <a:spLocks noGrp="1"/>
          </p:cNvSpPr>
          <p:nvPr>
            <p:ph type="ctrTitle"/>
          </p:nvPr>
        </p:nvSpPr>
        <p:spPr>
          <a:xfrm>
            <a:off x="685799" y="1601787"/>
            <a:ext cx="7653529" cy="1209781"/>
          </a:xfrm>
        </p:spPr>
        <p:txBody>
          <a:bodyPr>
            <a:normAutofit fontScale="90000"/>
          </a:bodyPr>
          <a:lstStyle/>
          <a:p>
            <a:r>
              <a:rPr lang="en-US" dirty="0"/>
              <a:t>Southern Africa Scalable Approaches for Investing in Nature Window (2025-0016-004-APS Addendum)</a:t>
            </a:r>
            <a:br>
              <a:rPr lang="en-US" dirty="0"/>
            </a:br>
            <a:br>
              <a:rPr lang="en-US" dirty="0"/>
            </a:br>
            <a:r>
              <a:rPr lang="en-US" dirty="0"/>
              <a:t>CONCEPT NOTE TEMPLATE</a:t>
            </a:r>
            <a:br>
              <a:rPr lang="en-US" dirty="0"/>
            </a:br>
            <a:endParaRPr lang="en-US" dirty="0"/>
          </a:p>
        </p:txBody>
      </p:sp>
    </p:spTree>
    <p:extLst>
      <p:ext uri="{BB962C8B-B14F-4D97-AF65-F5344CB8AC3E}">
        <p14:creationId xmlns:p14="http://schemas.microsoft.com/office/powerpoint/2010/main" val="376459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dirty="0"/>
              <a:t>Organization Profile and Proposed Staffing</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Provide a snapshot of the proposed team and brief company/organization profile. In doing so, provide clarity as to who will implement the activity and how those individuals are qualified to succeed in their respective roles. The track record (including the organization’s experience raising/deploying capital and successfully exiting investments) and gender composition of the team should also be included as relevant. Include the experience of individual team members reflects experience working in and knowledge of the Zambian investment landscape.</a:t>
            </a:r>
          </a:p>
        </p:txBody>
      </p:sp>
    </p:spTree>
    <p:extLst>
      <p:ext uri="{BB962C8B-B14F-4D97-AF65-F5344CB8AC3E}">
        <p14:creationId xmlns:p14="http://schemas.microsoft.com/office/powerpoint/2010/main" val="405781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43C469-C42E-1F5F-3B17-85D9E1F5F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Title 2">
            <a:extLst>
              <a:ext uri="{FF2B5EF4-FFF2-40B4-BE49-F238E27FC236}">
                <a16:creationId xmlns:a16="http://schemas.microsoft.com/office/drawing/2014/main" id="{0D937B2F-2CAB-CCEF-6257-E2F3EE722CCB}"/>
              </a:ext>
            </a:extLst>
          </p:cNvPr>
          <p:cNvSpPr>
            <a:spLocks noGrp="1"/>
          </p:cNvSpPr>
          <p:nvPr>
            <p:ph type="title"/>
          </p:nvPr>
        </p:nvSpPr>
        <p:spPr>
          <a:xfrm>
            <a:off x="686104" y="682963"/>
            <a:ext cx="7772400" cy="461624"/>
          </a:xfrm>
        </p:spPr>
        <p:txBody>
          <a:bodyPr/>
          <a:lstStyle/>
          <a:p>
            <a:r>
              <a:rPr lang="en-US"/>
              <a:t>Approach to Measuring and Monitoring Impacts</a:t>
            </a:r>
          </a:p>
        </p:txBody>
      </p:sp>
      <p:sp>
        <p:nvSpPr>
          <p:cNvPr id="4" name="Text Placeholder 3">
            <a:extLst>
              <a:ext uri="{FF2B5EF4-FFF2-40B4-BE49-F238E27FC236}">
                <a16:creationId xmlns:a16="http://schemas.microsoft.com/office/drawing/2014/main" id="{9FB9BA42-7D08-7051-9E86-E56F7C619DC3}"/>
              </a:ext>
            </a:extLst>
          </p:cNvPr>
          <p:cNvSpPr>
            <a:spLocks noGrp="1"/>
          </p:cNvSpPr>
          <p:nvPr>
            <p:ph type="body" idx="1"/>
          </p:nvPr>
        </p:nvSpPr>
        <p:spPr/>
        <p:txBody>
          <a:bodyPr/>
          <a:lstStyle/>
          <a:p>
            <a:pPr marL="127000" indent="0">
              <a:buNone/>
            </a:pPr>
            <a:r>
              <a:rPr lang="en-US"/>
              <a:t>Applicants should include objectives measurement and methods for success and impact. Applicants are encouraged to propose approaches that are cost effective, objective, and practical. </a:t>
            </a:r>
          </a:p>
        </p:txBody>
      </p:sp>
    </p:spTree>
    <p:extLst>
      <p:ext uri="{BB962C8B-B14F-4D97-AF65-F5344CB8AC3E}">
        <p14:creationId xmlns:p14="http://schemas.microsoft.com/office/powerpoint/2010/main" val="160925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6104" y="682963"/>
            <a:ext cx="7772400" cy="461624"/>
          </a:xfrm>
        </p:spPr>
        <p:txBody>
          <a:bodyPr/>
          <a:lstStyle/>
          <a:p>
            <a:r>
              <a:rPr lang="en-US"/>
              <a:t>Gender and Social Inclusion Considerations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1244071"/>
            <a:ext cx="7772400" cy="3200400"/>
          </a:xfrm>
        </p:spPr>
        <p:txBody>
          <a:bodyPr/>
          <a:lstStyle/>
          <a:p>
            <a:pPr marL="127000" indent="0">
              <a:buNone/>
            </a:pPr>
            <a:r>
              <a:rPr lang="en-US"/>
              <a:t>Include a description of how the proposed activity has or will engage with, consult,  benefit, or be driven by local and underserved or marginalized populations, including women. As appropriate, please include any social and environmental risks and mitigation plans.</a:t>
            </a:r>
          </a:p>
        </p:txBody>
      </p:sp>
    </p:spTree>
    <p:extLst>
      <p:ext uri="{BB962C8B-B14F-4D97-AF65-F5344CB8AC3E}">
        <p14:creationId xmlns:p14="http://schemas.microsoft.com/office/powerpoint/2010/main" val="260192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685800" y="153988"/>
            <a:ext cx="7772400" cy="461665"/>
          </a:xfrm>
        </p:spPr>
        <p:txBody>
          <a:bodyPr/>
          <a:lstStyle/>
          <a:p>
            <a:r>
              <a:rPr lang="en-US"/>
              <a:t>Grant Funding Requested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685800" y="615653"/>
            <a:ext cx="7772400" cy="3200400"/>
          </a:xfrm>
        </p:spPr>
        <p:txBody>
          <a:bodyPr/>
          <a:lstStyle/>
          <a:p>
            <a:pPr marL="127000" indent="0">
              <a:buNone/>
            </a:pPr>
            <a:r>
              <a:rPr lang="en-US"/>
              <a:t>For the USAID grant, please provide a summary budget for proposed activities in the local currency of organization. Applicants must fill out the rows included below but may add additional rows as needed. </a:t>
            </a:r>
          </a:p>
          <a:p>
            <a:pPr marL="127000" indent="0">
              <a:buNone/>
            </a:pPr>
            <a:endParaRPr lang="en-US"/>
          </a:p>
          <a:p>
            <a:pPr marL="127000" indent="0">
              <a:buNone/>
            </a:pPr>
            <a:endParaRPr lang="en-US"/>
          </a:p>
        </p:txBody>
      </p:sp>
      <p:graphicFrame>
        <p:nvGraphicFramePr>
          <p:cNvPr id="5" name="Table 5">
            <a:extLst>
              <a:ext uri="{FF2B5EF4-FFF2-40B4-BE49-F238E27FC236}">
                <a16:creationId xmlns:a16="http://schemas.microsoft.com/office/drawing/2014/main" id="{31C4DBA5-3FE0-DAC8-D33F-3502A2A60D09}"/>
              </a:ext>
            </a:extLst>
          </p:cNvPr>
          <p:cNvGraphicFramePr>
            <a:graphicFrameLocks noGrp="1"/>
          </p:cNvGraphicFramePr>
          <p:nvPr>
            <p:extLst>
              <p:ext uri="{D42A27DB-BD31-4B8C-83A1-F6EECF244321}">
                <p14:modId xmlns:p14="http://schemas.microsoft.com/office/powerpoint/2010/main" val="1439569772"/>
              </p:ext>
            </p:extLst>
          </p:nvPr>
        </p:nvGraphicFramePr>
        <p:xfrm>
          <a:off x="500040" y="1524779"/>
          <a:ext cx="8143920" cy="2883390"/>
        </p:xfrm>
        <a:graphic>
          <a:graphicData uri="http://schemas.openxmlformats.org/drawingml/2006/table">
            <a:tbl>
              <a:tblPr firstRow="1" bandRow="1">
                <a:tableStyleId>{7DF18680-E054-41AD-8BC1-D1AEF772440D}</a:tableStyleId>
              </a:tblPr>
              <a:tblGrid>
                <a:gridCol w="1628784">
                  <a:extLst>
                    <a:ext uri="{9D8B030D-6E8A-4147-A177-3AD203B41FA5}">
                      <a16:colId xmlns:a16="http://schemas.microsoft.com/office/drawing/2014/main" val="1779312490"/>
                    </a:ext>
                  </a:extLst>
                </a:gridCol>
                <a:gridCol w="1628784">
                  <a:extLst>
                    <a:ext uri="{9D8B030D-6E8A-4147-A177-3AD203B41FA5}">
                      <a16:colId xmlns:a16="http://schemas.microsoft.com/office/drawing/2014/main" val="2971866032"/>
                    </a:ext>
                  </a:extLst>
                </a:gridCol>
                <a:gridCol w="1628784">
                  <a:extLst>
                    <a:ext uri="{9D8B030D-6E8A-4147-A177-3AD203B41FA5}">
                      <a16:colId xmlns:a16="http://schemas.microsoft.com/office/drawing/2014/main" val="2090454295"/>
                    </a:ext>
                  </a:extLst>
                </a:gridCol>
                <a:gridCol w="1628784">
                  <a:extLst>
                    <a:ext uri="{9D8B030D-6E8A-4147-A177-3AD203B41FA5}">
                      <a16:colId xmlns:a16="http://schemas.microsoft.com/office/drawing/2014/main" val="167342358"/>
                    </a:ext>
                  </a:extLst>
                </a:gridCol>
                <a:gridCol w="1628784">
                  <a:extLst>
                    <a:ext uri="{9D8B030D-6E8A-4147-A177-3AD203B41FA5}">
                      <a16:colId xmlns:a16="http://schemas.microsoft.com/office/drawing/2014/main" val="2794580776"/>
                    </a:ext>
                  </a:extLst>
                </a:gridCol>
              </a:tblGrid>
              <a:tr h="453564">
                <a:tc>
                  <a:txBody>
                    <a:bodyPr/>
                    <a:lstStyle/>
                    <a:p>
                      <a:pPr algn="ctr"/>
                      <a:r>
                        <a:rPr lang="en-US" sz="1000">
                          <a:solidFill>
                            <a:schemeClr val="tx1">
                              <a:lumMod val="75000"/>
                              <a:lumOff val="25000"/>
                            </a:schemeClr>
                          </a:solidFill>
                        </a:rPr>
                        <a:t>Budget Category</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Units</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Rate or Cost per unit</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Total Funding Requested</a:t>
                      </a:r>
                    </a:p>
                  </a:txBody>
                  <a:tcPr/>
                </a:tc>
                <a:tc>
                  <a:txBody>
                    <a:bodyPr/>
                    <a:lstStyle/>
                    <a:p>
                      <a:pPr algn="ctr"/>
                      <a:r>
                        <a:rPr lang="en-US" sz="1000" b="1" i="0" u="none" strike="noStrike" cap="none">
                          <a:solidFill>
                            <a:schemeClr val="tx1">
                              <a:lumMod val="75000"/>
                              <a:lumOff val="25000"/>
                            </a:schemeClr>
                          </a:solidFill>
                          <a:latin typeface="+mn-lt"/>
                          <a:ea typeface="+mn-ea"/>
                          <a:cs typeface="+mn-cs"/>
                          <a:sym typeface="Arial"/>
                        </a:rPr>
                        <a:t>Demonstration of commitment and sources of a minimum 1:1 leverage</a:t>
                      </a:r>
                    </a:p>
                  </a:txBody>
                  <a:tcPr/>
                </a:tc>
                <a:extLst>
                  <a:ext uri="{0D108BD9-81ED-4DB2-BD59-A6C34878D82A}">
                    <a16:rowId xmlns:a16="http://schemas.microsoft.com/office/drawing/2014/main" val="522825257"/>
                  </a:ext>
                </a:extLst>
              </a:tr>
              <a:tr h="436470">
                <a:tc>
                  <a:txBody>
                    <a:bodyPr/>
                    <a:lstStyle/>
                    <a:p>
                      <a:pPr algn="ctr"/>
                      <a:r>
                        <a:rPr lang="en-US" sz="1000" i="1"/>
                        <a:t>Personnel (Long-term)</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31961856"/>
                  </a:ext>
                </a:extLst>
              </a:tr>
              <a:tr h="436470">
                <a:tc>
                  <a:txBody>
                    <a:bodyPr/>
                    <a:lstStyle/>
                    <a:p>
                      <a:pPr algn="ctr"/>
                      <a:r>
                        <a:rPr lang="en-US" sz="1000" i="1"/>
                        <a:t>Consultants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124847637"/>
                  </a:ext>
                </a:extLst>
              </a:tr>
              <a:tr h="436470">
                <a:tc>
                  <a:txBody>
                    <a:bodyPr/>
                    <a:lstStyle/>
                    <a:p>
                      <a:pPr algn="ctr"/>
                      <a:r>
                        <a:rPr lang="en-US" sz="1000" i="1"/>
                        <a:t>Travel</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492714693"/>
                  </a:ext>
                </a:extLst>
              </a:tr>
              <a:tr h="436470">
                <a:tc>
                  <a:txBody>
                    <a:bodyPr/>
                    <a:lstStyle/>
                    <a:p>
                      <a:pPr algn="ctr"/>
                      <a:r>
                        <a:rPr lang="en-US" sz="1000" i="1"/>
                        <a:t>Other Direct Costs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772930277"/>
                  </a:ext>
                </a:extLst>
              </a:tr>
              <a:tr h="43647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1" i="1"/>
                        <a:t>Total</a:t>
                      </a:r>
                    </a:p>
                    <a:p>
                      <a:pPr algn="ctr"/>
                      <a:endParaRPr lang="en-US" sz="1000" i="1"/>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25856117"/>
                  </a:ext>
                </a:extLst>
              </a:tr>
            </a:tbl>
          </a:graphicData>
        </a:graphic>
      </p:graphicFrame>
      <p:sp>
        <p:nvSpPr>
          <p:cNvPr id="6" name="Rectangle 5">
            <a:extLst>
              <a:ext uri="{FF2B5EF4-FFF2-40B4-BE49-F238E27FC236}">
                <a16:creationId xmlns:a16="http://schemas.microsoft.com/office/drawing/2014/main" id="{7F10D270-E18C-0B9B-5F9F-B58B6DED9B61}"/>
              </a:ext>
            </a:extLst>
          </p:cNvPr>
          <p:cNvSpPr/>
          <p:nvPr/>
        </p:nvSpPr>
        <p:spPr>
          <a:xfrm>
            <a:off x="6677608" y="3765604"/>
            <a:ext cx="2313992" cy="782030"/>
          </a:xfrm>
          <a:prstGeom prst="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Gill Sans MT" panose="020B0502020104020203" pitchFamily="34" charset="0"/>
              </a:rPr>
              <a:t>Applicants are encouraged to update the budget categories as applicable to their proposal.</a:t>
            </a:r>
          </a:p>
        </p:txBody>
      </p:sp>
    </p:spTree>
    <p:extLst>
      <p:ext uri="{BB962C8B-B14F-4D97-AF65-F5344CB8AC3E}">
        <p14:creationId xmlns:p14="http://schemas.microsoft.com/office/powerpoint/2010/main" val="80228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735414D-0C6F-5DE1-6236-ADB3DB924F00}"/>
              </a:ext>
            </a:extLst>
          </p:cNvPr>
          <p:cNvSpPr txBox="1">
            <a:spLocks/>
          </p:cNvSpPr>
          <p:nvPr/>
        </p:nvSpPr>
        <p:spPr>
          <a:xfrm>
            <a:off x="686104" y="682963"/>
            <a:ext cx="7772400" cy="461624"/>
          </a:xfrm>
          <a:prstGeom prst="rect">
            <a:avLst/>
          </a:prstGeom>
          <a:noFill/>
          <a:ln>
            <a:noFill/>
          </a:ln>
        </p:spPr>
        <p:txBody>
          <a:bodyPr spcFirstLastPara="1" wrap="square" lIns="91425" tIns="45700" rIns="91425"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A0C2F"/>
              </a:buClr>
              <a:buSzPts val="18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kern="0"/>
              <a:t>Timeline</a:t>
            </a:r>
          </a:p>
        </p:txBody>
      </p:sp>
      <p:sp>
        <p:nvSpPr>
          <p:cNvPr id="7" name="Text Placeholder 3">
            <a:extLst>
              <a:ext uri="{FF2B5EF4-FFF2-40B4-BE49-F238E27FC236}">
                <a16:creationId xmlns:a16="http://schemas.microsoft.com/office/drawing/2014/main" id="{509BE89A-C879-E68D-899A-87244A9C11D0}"/>
              </a:ext>
            </a:extLst>
          </p:cNvPr>
          <p:cNvSpPr txBox="1">
            <a:spLocks/>
          </p:cNvSpPr>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42900" algn="l" rtl="0">
              <a:lnSpc>
                <a:spcPct val="100000"/>
              </a:lnSpc>
              <a:spcBef>
                <a:spcPts val="80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42900" algn="l" rtl="0">
              <a:lnSpc>
                <a:spcPct val="100000"/>
              </a:lnSpc>
              <a:spcBef>
                <a:spcPts val="36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4pPr>
            <a:lvl5pPr marL="2286000" marR="0" lvl="4" indent="-342900" algn="l" rtl="0">
              <a:lnSpc>
                <a:spcPct val="100000"/>
              </a:lnSpc>
              <a:spcBef>
                <a:spcPts val="360"/>
              </a:spcBef>
              <a:spcAft>
                <a:spcPts val="0"/>
              </a:spcAft>
              <a:buClr>
                <a:srgbClr val="6C6463"/>
              </a:buClr>
              <a:buSzPts val="1800"/>
              <a:buFont typeface="Arial"/>
              <a:buChar char="»"/>
              <a:defRPr sz="1400" b="0" i="0" u="none" strike="noStrike" cap="none">
                <a:solidFill>
                  <a:srgbClr val="6C6463"/>
                </a:solidFill>
                <a:latin typeface="Gill Sans"/>
                <a:ea typeface="Gill Sans"/>
                <a:cs typeface="Gill Sans"/>
                <a:sym typeface="Gill San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9pPr>
          </a:lstStyle>
          <a:p>
            <a:pPr marL="127000" indent="0">
              <a:buNone/>
            </a:pPr>
            <a:r>
              <a:rPr lang="en-US"/>
              <a:t>Please detail the estimated timeline for implementation of activities. Projects are expected to have a period of performance of up to two years.  </a:t>
            </a:r>
          </a:p>
        </p:txBody>
      </p:sp>
    </p:spTree>
    <p:extLst>
      <p:ext uri="{BB962C8B-B14F-4D97-AF65-F5344CB8AC3E}">
        <p14:creationId xmlns:p14="http://schemas.microsoft.com/office/powerpoint/2010/main" val="208367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a:t>Cover Page</a:t>
            </a:r>
          </a:p>
        </p:txBody>
      </p:sp>
      <p:graphicFrame>
        <p:nvGraphicFramePr>
          <p:cNvPr id="5" name="Table 5">
            <a:extLst>
              <a:ext uri="{FF2B5EF4-FFF2-40B4-BE49-F238E27FC236}">
                <a16:creationId xmlns:a16="http://schemas.microsoft.com/office/drawing/2014/main" id="{8A7CDFF1-0A96-0E56-637B-A424368135F7}"/>
              </a:ext>
            </a:extLst>
          </p:cNvPr>
          <p:cNvGraphicFramePr>
            <a:graphicFrameLocks noGrp="1"/>
          </p:cNvGraphicFramePr>
          <p:nvPr>
            <p:extLst>
              <p:ext uri="{D42A27DB-BD31-4B8C-83A1-F6EECF244321}">
                <p14:modId xmlns:p14="http://schemas.microsoft.com/office/powerpoint/2010/main" val="821366734"/>
              </p:ext>
            </p:extLst>
          </p:nvPr>
        </p:nvGraphicFramePr>
        <p:xfrm>
          <a:off x="685800" y="751954"/>
          <a:ext cx="7863870" cy="4216313"/>
        </p:xfrm>
        <a:graphic>
          <a:graphicData uri="http://schemas.openxmlformats.org/drawingml/2006/table">
            <a:tbl>
              <a:tblPr firstRow="1" bandRow="1">
                <a:tableStyleId>{5C22544A-7EE6-4342-B048-85BDC9FD1C3A}</a:tableStyleId>
              </a:tblPr>
              <a:tblGrid>
                <a:gridCol w="3931935">
                  <a:extLst>
                    <a:ext uri="{9D8B030D-6E8A-4147-A177-3AD203B41FA5}">
                      <a16:colId xmlns:a16="http://schemas.microsoft.com/office/drawing/2014/main" val="2729483735"/>
                    </a:ext>
                  </a:extLst>
                </a:gridCol>
                <a:gridCol w="3931935">
                  <a:extLst>
                    <a:ext uri="{9D8B030D-6E8A-4147-A177-3AD203B41FA5}">
                      <a16:colId xmlns:a16="http://schemas.microsoft.com/office/drawing/2014/main" val="4030637057"/>
                    </a:ext>
                  </a:extLst>
                </a:gridCol>
              </a:tblGrid>
              <a:tr h="204498">
                <a:tc gridSpan="2">
                  <a:txBody>
                    <a:bodyPr/>
                    <a:lstStyle/>
                    <a:p>
                      <a:endParaRPr lang="en-US" sz="900"/>
                    </a:p>
                  </a:txBody>
                  <a:tcPr/>
                </a:tc>
                <a:tc hMerge="1">
                  <a:txBody>
                    <a:bodyPr/>
                    <a:lstStyle/>
                    <a:p>
                      <a:endParaRPr lang="en-US"/>
                    </a:p>
                  </a:txBody>
                  <a:tcPr/>
                </a:tc>
                <a:extLst>
                  <a:ext uri="{0D108BD9-81ED-4DB2-BD59-A6C34878D82A}">
                    <a16:rowId xmlns:a16="http://schemas.microsoft.com/office/drawing/2014/main" val="2641792686"/>
                  </a:ext>
                </a:extLst>
              </a:tr>
              <a:tr h="483979">
                <a:tc>
                  <a:txBody>
                    <a:bodyPr/>
                    <a:lstStyle/>
                    <a:p>
                      <a:r>
                        <a:rPr lang="en-US"/>
                        <a:t>Activity Title</a:t>
                      </a:r>
                    </a:p>
                  </a:txBody>
                  <a:tcPr/>
                </a:tc>
                <a:tc>
                  <a:txBody>
                    <a:bodyPr/>
                    <a:lstStyle/>
                    <a:p>
                      <a:endParaRPr lang="en-US"/>
                    </a:p>
                  </a:txBody>
                  <a:tcPr/>
                </a:tc>
                <a:extLst>
                  <a:ext uri="{0D108BD9-81ED-4DB2-BD59-A6C34878D82A}">
                    <a16:rowId xmlns:a16="http://schemas.microsoft.com/office/drawing/2014/main" val="3427782223"/>
                  </a:ext>
                </a:extLst>
              </a:tr>
              <a:tr h="483979">
                <a:tc>
                  <a:txBody>
                    <a:bodyPr/>
                    <a:lstStyle/>
                    <a:p>
                      <a:r>
                        <a:rPr lang="en-US"/>
                        <a:t>Name of Organization</a:t>
                      </a:r>
                    </a:p>
                  </a:txBody>
                  <a:tcPr/>
                </a:tc>
                <a:tc>
                  <a:txBody>
                    <a:bodyPr/>
                    <a:lstStyle/>
                    <a:p>
                      <a:endParaRPr lang="en-US"/>
                    </a:p>
                  </a:txBody>
                  <a:tcPr/>
                </a:tc>
                <a:extLst>
                  <a:ext uri="{0D108BD9-81ED-4DB2-BD59-A6C34878D82A}">
                    <a16:rowId xmlns:a16="http://schemas.microsoft.com/office/drawing/2014/main" val="4264436807"/>
                  </a:ext>
                </a:extLst>
              </a:tr>
              <a:tr h="572595">
                <a:tc>
                  <a:txBody>
                    <a:bodyPr/>
                    <a:lstStyle/>
                    <a:p>
                      <a:r>
                        <a:rPr lang="en-US"/>
                        <a:t>Legal Representative (name, title and contact details)</a:t>
                      </a:r>
                    </a:p>
                  </a:txBody>
                  <a:tcPr/>
                </a:tc>
                <a:tc>
                  <a:txBody>
                    <a:bodyPr/>
                    <a:lstStyle/>
                    <a:p>
                      <a:endParaRPr lang="en-US"/>
                    </a:p>
                  </a:txBody>
                  <a:tcPr/>
                </a:tc>
                <a:extLst>
                  <a:ext uri="{0D108BD9-81ED-4DB2-BD59-A6C34878D82A}">
                    <a16:rowId xmlns:a16="http://schemas.microsoft.com/office/drawing/2014/main" val="3863534609"/>
                  </a:ext>
                </a:extLst>
              </a:tr>
              <a:tr h="572595">
                <a:tc>
                  <a:txBody>
                    <a:bodyPr/>
                    <a:lstStyle/>
                    <a:p>
                      <a:r>
                        <a:rPr lang="en-US"/>
                        <a:t>Country of legal registration of your organization</a:t>
                      </a:r>
                    </a:p>
                  </a:txBody>
                  <a:tcPr/>
                </a:tc>
                <a:tc>
                  <a:txBody>
                    <a:bodyPr/>
                    <a:lstStyle/>
                    <a:p>
                      <a:endParaRPr lang="en-US"/>
                    </a:p>
                  </a:txBody>
                  <a:tcPr/>
                </a:tc>
                <a:extLst>
                  <a:ext uri="{0D108BD9-81ED-4DB2-BD59-A6C34878D82A}">
                    <a16:rowId xmlns:a16="http://schemas.microsoft.com/office/drawing/2014/main" val="2523151368"/>
                  </a:ext>
                </a:extLst>
              </a:tr>
              <a:tr h="572595">
                <a:tc>
                  <a:txBody>
                    <a:bodyPr/>
                    <a:lstStyle/>
                    <a:p>
                      <a:r>
                        <a:rPr lang="en-US"/>
                        <a:t>Geographic location of proposed activity</a:t>
                      </a:r>
                    </a:p>
                  </a:txBody>
                  <a:tcPr/>
                </a:tc>
                <a:tc>
                  <a:txBody>
                    <a:bodyPr/>
                    <a:lstStyle/>
                    <a:p>
                      <a:endParaRPr lang="en-US"/>
                    </a:p>
                  </a:txBody>
                  <a:tcPr/>
                </a:tc>
                <a:extLst>
                  <a:ext uri="{0D108BD9-81ED-4DB2-BD59-A6C34878D82A}">
                    <a16:rowId xmlns:a16="http://schemas.microsoft.com/office/drawing/2014/main" val="3203296207"/>
                  </a:ext>
                </a:extLst>
              </a:tr>
              <a:tr h="817991">
                <a:tc>
                  <a:txBody>
                    <a:bodyPr/>
                    <a:lstStyle/>
                    <a:p>
                      <a:r>
                        <a:rPr lang="en-US"/>
                        <a:t>Point of Contact if different from Legal Representative (name, title, and contact details)</a:t>
                      </a:r>
                    </a:p>
                  </a:txBody>
                  <a:tcPr/>
                </a:tc>
                <a:tc>
                  <a:txBody>
                    <a:bodyPr/>
                    <a:lstStyle/>
                    <a:p>
                      <a:endParaRPr lang="en-US"/>
                    </a:p>
                  </a:txBody>
                  <a:tcPr/>
                </a:tc>
                <a:extLst>
                  <a:ext uri="{0D108BD9-81ED-4DB2-BD59-A6C34878D82A}">
                    <a16:rowId xmlns:a16="http://schemas.microsoft.com/office/drawing/2014/main" val="1164328096"/>
                  </a:ext>
                </a:extLst>
              </a:tr>
              <a:tr h="483979">
                <a:tc>
                  <a:txBody>
                    <a:bodyPr/>
                    <a:lstStyle/>
                    <a:p>
                      <a:r>
                        <a:rPr lang="en-US" dirty="0"/>
                        <a:t>Tax ID Number (TIN) </a:t>
                      </a:r>
                      <a:r>
                        <a:rPr lang="en-US" i="1" dirty="0"/>
                        <a:t>(US Orgs Only)</a:t>
                      </a:r>
                    </a:p>
                  </a:txBody>
                  <a:tcPr/>
                </a:tc>
                <a:tc>
                  <a:txBody>
                    <a:bodyPr/>
                    <a:lstStyle/>
                    <a:p>
                      <a:endParaRPr lang="en-US" dirty="0"/>
                    </a:p>
                  </a:txBody>
                  <a:tcPr/>
                </a:tc>
                <a:extLst>
                  <a:ext uri="{0D108BD9-81ED-4DB2-BD59-A6C34878D82A}">
                    <a16:rowId xmlns:a16="http://schemas.microsoft.com/office/drawing/2014/main" val="3868598374"/>
                  </a:ext>
                </a:extLst>
              </a:tr>
            </a:tbl>
          </a:graphicData>
        </a:graphic>
      </p:graphicFrame>
      <p:sp>
        <p:nvSpPr>
          <p:cNvPr id="4" name="Rectangle 3">
            <a:extLst>
              <a:ext uri="{FF2B5EF4-FFF2-40B4-BE49-F238E27FC236}">
                <a16:creationId xmlns:a16="http://schemas.microsoft.com/office/drawing/2014/main" id="{98FECA5E-22E1-42BC-245A-0BBE8CB2DA1A}"/>
              </a:ext>
            </a:extLst>
          </p:cNvPr>
          <p:cNvSpPr/>
          <p:nvPr/>
        </p:nvSpPr>
        <p:spPr>
          <a:xfrm>
            <a:off x="6582187" y="295288"/>
            <a:ext cx="2313992" cy="1193628"/>
          </a:xfrm>
          <a:prstGeom prst="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ill Sans MT" panose="020B0502020104020203" pitchFamily="34" charset="0"/>
              </a:rPr>
              <a:t>This slide does not count toward the page limit. </a:t>
            </a:r>
          </a:p>
        </p:txBody>
      </p:sp>
    </p:spTree>
    <p:extLst>
      <p:ext uri="{BB962C8B-B14F-4D97-AF65-F5344CB8AC3E}">
        <p14:creationId xmlns:p14="http://schemas.microsoft.com/office/powerpoint/2010/main" val="15940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Executive Summary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Insert executive summary text and concept here.</a:t>
            </a:r>
          </a:p>
        </p:txBody>
      </p:sp>
    </p:spTree>
    <p:extLst>
      <p:ext uri="{BB962C8B-B14F-4D97-AF65-F5344CB8AC3E}">
        <p14:creationId xmlns:p14="http://schemas.microsoft.com/office/powerpoint/2010/main" val="427317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dirty="0"/>
              <a:t>Understanding of Zambian Climate Investment Landscape</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Description of the applicant’s experience with and understanding of the Zambian climate investment landscape.</a:t>
            </a:r>
          </a:p>
        </p:txBody>
      </p:sp>
    </p:spTree>
    <p:extLst>
      <p:ext uri="{BB962C8B-B14F-4D97-AF65-F5344CB8AC3E}">
        <p14:creationId xmlns:p14="http://schemas.microsoft.com/office/powerpoint/2010/main" val="62417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dirty="0"/>
              <a:t>Concept Overview</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Include a description of the concept, including investment structure and thesis, sector focus, target portfolio companies, and anticipated adaptation impacts. </a:t>
            </a:r>
          </a:p>
        </p:txBody>
      </p:sp>
    </p:spTree>
    <p:extLst>
      <p:ext uri="{BB962C8B-B14F-4D97-AF65-F5344CB8AC3E}">
        <p14:creationId xmlns:p14="http://schemas.microsoft.com/office/powerpoint/2010/main" val="209304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dirty="0"/>
              <a:t>Climate Finance Mobilization Potential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Include a description of the total climate finance mobilization potential from investment vehicle(s) in Zambia, as well as the fundraising status and level of private sector investment. </a:t>
            </a:r>
          </a:p>
        </p:txBody>
      </p:sp>
    </p:spTree>
    <p:extLst>
      <p:ext uri="{BB962C8B-B14F-4D97-AF65-F5344CB8AC3E}">
        <p14:creationId xmlns:p14="http://schemas.microsoft.com/office/powerpoint/2010/main" val="389502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dirty="0"/>
              <a:t>Engagement of Stakeholders</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dirty="0"/>
              <a:t>Include a description of engagement of stakeholders and/or portfolio companies that are engaged as part of the proposed concept in Zambia. </a:t>
            </a:r>
          </a:p>
        </p:txBody>
      </p:sp>
    </p:spTree>
    <p:extLst>
      <p:ext uri="{BB962C8B-B14F-4D97-AF65-F5344CB8AC3E}">
        <p14:creationId xmlns:p14="http://schemas.microsoft.com/office/powerpoint/2010/main" val="378920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a:t>Additionality &amp; Impact </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In one slide, please explain how this grant would be additional (e.g., mobilizing private sector investments or achieving impacts that would otherwise not occur without USAID investment) and the potential scale of nature, biodiversity, conservation, and gender equity and social inclusion impact.</a:t>
            </a:r>
          </a:p>
        </p:txBody>
      </p:sp>
    </p:spTree>
    <p:extLst>
      <p:ext uri="{BB962C8B-B14F-4D97-AF65-F5344CB8AC3E}">
        <p14:creationId xmlns:p14="http://schemas.microsoft.com/office/powerpoint/2010/main" val="205583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p:txBody>
          <a:bodyPr/>
          <a:lstStyle/>
          <a:p>
            <a:r>
              <a:rPr lang="en-US" dirty="0"/>
              <a:t>Level, Type, and Status of Leverage (Capital Mobilization)</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p:txBody>
          <a:bodyPr/>
          <a:lstStyle/>
          <a:p>
            <a:pPr marL="127000" indent="0">
              <a:buNone/>
            </a:pPr>
            <a:r>
              <a:rPr lang="en-US"/>
              <a:t>Describe (1) to what extent the applicant has made commitments, financial or non-financial, to support the concept or secured commitments and co-investment and (2) to what extent the applicant has engaged key stakeholders/partners in relevant USAID countries whose buy-in and partnership is critical to the activity’s success. This slide should include the expected leverage ratio total from the proposed activity. </a:t>
            </a:r>
          </a:p>
        </p:txBody>
      </p:sp>
    </p:spTree>
    <p:extLst>
      <p:ext uri="{BB962C8B-B14F-4D97-AF65-F5344CB8AC3E}">
        <p14:creationId xmlns:p14="http://schemas.microsoft.com/office/powerpoint/2010/main" val="1657730275"/>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Grants and SAF" ma:contentTypeID="0x0101008DA58B5CA681664FAB24816C56F410850C007C91EC9198619141B10560811D446D79" ma:contentTypeVersion="4" ma:contentTypeDescription="" ma:contentTypeScope="" ma:versionID="f743895b7c55d574448f41d1930f5e3f">
  <xsd:schema xmlns:xsd="http://www.w3.org/2001/XMLSchema" xmlns:xs="http://www.w3.org/2001/XMLSchema" xmlns:p="http://schemas.microsoft.com/office/2006/metadata/properties" xmlns:ns2="8d7096d6-fc66-4344-9e3f-2445529a09f6" targetNamespace="http://schemas.microsoft.com/office/2006/metadata/properties" ma:root="true" ma:fieldsID="2e15e851426f4b787011711112c9fb3c"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57fa871-da00-4e28-b1c4-fc3767942763}" ma:internalName="TaxCatchAll" ma:showField="CatchAllData" ma:web="a889bb36-fa71-4556-bb7e-c5a849f9d6d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57fa871-da00-4e28-b1c4-fc3767942763}" ma:internalName="TaxCatchAllLabel" ma:readOnly="true" ma:showField="CatchAllDataLabel" ma:web="a889bb36-fa71-4556-bb7e-c5a849f9d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3.xml><?xml version="1.0" encoding="utf-8"?>
<?mso-contentType ?>
<SharedContentType xmlns="Microsoft.SharePoint.Taxonomy.ContentTypeSync" SourceId="822e118f-d533-465d-b5ca-7beed2256e09" ContentTypeId="0x0101008DA58B5CA681664FAB24816C56F410850C" PreviousValue="false" LastSyncTimeStamp="2016-09-27T17:27:45.66Z"/>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944581-17B2-41FE-9E91-36B45BF0B9C8}">
  <ds:schemaRefs>
    <ds:schemaRef ds:uri="8d7096d6-fc66-4344-9e3f-2445529a09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D62424-198E-4459-AD42-0048C02F8A4C}">
  <ds:schemaRefs>
    <ds:schemaRef ds:uri="http://schemas.openxmlformats.org/package/2006/metadata/core-properties"/>
    <ds:schemaRef ds:uri="http://purl.org/dc/terms/"/>
    <ds:schemaRef ds:uri="http://purl.org/dc/dcmitype/"/>
    <ds:schemaRef ds:uri="8d7096d6-fc66-4344-9e3f-2445529a09f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ED310EB-AF88-47CA-8547-B1C3F36A729D}">
  <ds:schemaRefs>
    <ds:schemaRef ds:uri="Microsoft.SharePoint.Taxonomy.ContentTypeSync"/>
  </ds:schemaRefs>
</ds:datastoreItem>
</file>

<file path=customXml/itemProps4.xml><?xml version="1.0" encoding="utf-8"?>
<ds:datastoreItem xmlns:ds="http://schemas.openxmlformats.org/officeDocument/2006/customXml" ds:itemID="{BADF6267-39D5-45B6-91E5-5E7D3605AC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16.9-Template_12.7.2016</Template>
  <TotalTime>16</TotalTime>
  <Words>706</Words>
  <Application>Microsoft Office PowerPoint</Application>
  <PresentationFormat>Custom</PresentationFormat>
  <Paragraphs>72</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Gill Sans</vt:lpstr>
      <vt:lpstr>Gill Sans MT</vt:lpstr>
      <vt:lpstr>16.9-Template_12.7.2016</vt:lpstr>
      <vt:lpstr>1_16.9-Template_12.7.2016</vt:lpstr>
      <vt:lpstr>Southern Africa Scalable Approaches for Investing in Nature Window (2025-0016-004-APS Addendum)  CONCEPT NOTE TEMPLATE </vt:lpstr>
      <vt:lpstr>Cover Page</vt:lpstr>
      <vt:lpstr>Executive Summary </vt:lpstr>
      <vt:lpstr>Understanding of Zambian Climate Investment Landscape</vt:lpstr>
      <vt:lpstr>Concept Overview</vt:lpstr>
      <vt:lpstr>Climate Finance Mobilization Potential </vt:lpstr>
      <vt:lpstr>Engagement of Stakeholders</vt:lpstr>
      <vt:lpstr>Additionality &amp; Impact </vt:lpstr>
      <vt:lpstr>Level, Type, and Status of Leverage (Capital Mobilization)</vt:lpstr>
      <vt:lpstr>Organization Profile and Proposed Staffing</vt:lpstr>
      <vt:lpstr>Approach to Measuring and Monitoring Impacts</vt:lpstr>
      <vt:lpstr>Gender and Social Inclusion Considerations</vt:lpstr>
      <vt:lpstr>Grant Funding Requested </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Heather Tomlins</cp:lastModifiedBy>
  <cp:revision>2</cp:revision>
  <dcterms:created xsi:type="dcterms:W3CDTF">2017-03-16T17:43:27Z</dcterms:created>
  <dcterms:modified xsi:type="dcterms:W3CDTF">2024-11-07T17:10:59Z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0x0101008DA58B5CA681664FAB24816C56F410850C007C91EC9198619141B10560811D446D79</vt:lpwstr>
  </property>
  <property fmtid="{D5CDD505-2E9C-101B-9397-08002B2CF9AE}" pid="3" name="Project Document Type">
    <vt:lpwstr/>
  </property>
  <property fmtid="{D5CDD505-2E9C-101B-9397-08002B2CF9AE}" pid="4" name="MediaServiceImageTags">
    <vt:lpwstr/>
  </property>
  <property fmtid="{D5CDD505-2E9C-101B-9397-08002B2CF9AE}" pid="5" name="lcf76f155ced4ddcb4097134ff3c332f">
    <vt:lpwstr/>
  </property>
</Properties>
</file>