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359_AE9303CD.xml" ContentType="application/vnd.ms-powerpoint.comments+xml"/>
  <Override PartName="/ppt/comments/modernComment_363_12B77FC2.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5" r:id="rId5"/>
  </p:sldMasterIdLst>
  <p:notesMasterIdLst>
    <p:notesMasterId r:id="rId32"/>
  </p:notesMasterIdLst>
  <p:sldIdLst>
    <p:sldId id="840" r:id="rId6"/>
    <p:sldId id="830" r:id="rId7"/>
    <p:sldId id="841" r:id="rId8"/>
    <p:sldId id="844" r:id="rId9"/>
    <p:sldId id="864" r:id="rId10"/>
    <p:sldId id="865" r:id="rId11"/>
    <p:sldId id="859" r:id="rId12"/>
    <p:sldId id="780" r:id="rId13"/>
    <p:sldId id="852" r:id="rId14"/>
    <p:sldId id="853" r:id="rId15"/>
    <p:sldId id="854" r:id="rId16"/>
    <p:sldId id="855" r:id="rId17"/>
    <p:sldId id="866" r:id="rId18"/>
    <p:sldId id="871" r:id="rId19"/>
    <p:sldId id="856" r:id="rId20"/>
    <p:sldId id="857" r:id="rId21"/>
    <p:sldId id="858" r:id="rId22"/>
    <p:sldId id="867" r:id="rId23"/>
    <p:sldId id="868" r:id="rId24"/>
    <p:sldId id="869" r:id="rId25"/>
    <p:sldId id="870" r:id="rId26"/>
    <p:sldId id="862" r:id="rId27"/>
    <p:sldId id="872" r:id="rId28"/>
    <p:sldId id="873" r:id="rId29"/>
    <p:sldId id="860" r:id="rId30"/>
    <p:sldId id="260" r:id="rId31"/>
  </p:sldIdLst>
  <p:sldSz cx="12192000" cy="6858000"/>
  <p:notesSz cx="6858000" cy="9313863"/>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A5C605-F6A1-F4ED-7F20-45F9B4CC8F8E}" name="Neha Bhandari" initials="NB" userId="S::nbhandari@chemonics.com::d36e5f5a-0d36-4dc2-a7af-0f452e864e1c" providerId="AD"/>
  <p188:author id="{062E4813-5702-B32E-5A2A-4EC632961B0C}" name="Mwiche Trevor Lungwe" initials="MTL" userId="S::mlungwe@zambiapasco.org::143c6f6b-583c-403d-a944-50763258c4ec" providerId="AD"/>
  <p188:author id="{295EBD14-C99D-D88E-1EBD-92B4FC2AA5E9}" name="Shane McGee" initials="SM" userId="S::smcgee@zambiapasco.org::8356f041-fab4-43ef-8b9a-132bd20cfbe9" providerId="AD"/>
  <p188:author id="{EDC3CD20-BFFE-0101-0864-9FE82DF76267}" name="Shane McGee" initials="SM" userId="S::smcgee@ghsc-psm.org::8356f041-fab4-43ef-8b9a-132bd20cfbe9" providerId="AD"/>
  <p188:author id="{76FF4A9A-8FA8-8993-A1DF-DE6AEEE53600}" name="Monde Maila Luhana" initials="MM" userId="S::mluhana@zambiapasco.org::bee4c1a9-80ec-4e76-b96a-1606b2fecdb2" providerId="AD"/>
  <p188:author id="{359CB2B5-AEE5-E7A5-5E29-61BAD04F2B41}" name="George Chopo" initials="GC" userId="S::gchopo@connexi.com::552ab002-e81b-4cb0-af2f-d34e1a55f001" providerId="AD"/>
  <p188:author id="{618966BE-49B9-D5B7-81D7-C3E703937E5B}" name="William Kaunda" initials="WK" userId="S::WKaunda@zambiapasco.org::67cab445-4424-40b0-9412-a223b9b3227b" providerId="AD"/>
  <p188:author id="{4F84EFBE-0436-FDC4-47B2-18E1127E6C50}" name="George Chopo" initials="GC" userId="S::gchopo@zambiapasco.org::552ab002-e81b-4cb0-af2f-d34e1a55f001" providerId="AD"/>
  <p188:author id="{A521C0D6-0979-2B0A-D77E-9833EDC2A3C8}" name="Elisha Msipu Phiri" initials="EP" userId="S::elphiri@zambiapasco.org::c202f24e-25b2-40f5-b711-1e9b07462da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7A78"/>
    <a:srgbClr val="595959"/>
    <a:srgbClr val="59597F"/>
    <a:srgbClr val="C5D148"/>
    <a:srgbClr val="2EA18E"/>
    <a:srgbClr val="E67C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DC9438-0845-4744-A2AF-BC12D3B42189}" v="4" dt="2024-10-21T13:38:50.537"/>
    <p1510:client id="{E6796062-871F-5948-C68A-A98A93FDCDE3}" v="49" dt="2024-10-21T13:29:22.4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8/10/relationships/authors" Target="authors.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de Maila Luhana" userId="bee4c1a9-80ec-4e76-b96a-1606b2fecdb2" providerId="ADAL" clId="{8BDC9438-0845-4744-A2AF-BC12D3B42189}"/>
    <pc:docChg chg="undo redo custSel modSld">
      <pc:chgData name="Monde Maila Luhana" userId="bee4c1a9-80ec-4e76-b96a-1606b2fecdb2" providerId="ADAL" clId="{8BDC9438-0845-4744-A2AF-BC12D3B42189}" dt="2024-10-21T13:38:38.726" v="407" actId="13926"/>
      <pc:docMkLst>
        <pc:docMk/>
      </pc:docMkLst>
      <pc:sldChg chg="modSp mod modCm">
        <pc:chgData name="Monde Maila Luhana" userId="bee4c1a9-80ec-4e76-b96a-1606b2fecdb2" providerId="ADAL" clId="{8BDC9438-0845-4744-A2AF-BC12D3B42189}" dt="2024-10-18T08:15:42.117" v="187" actId="20577"/>
        <pc:sldMkLst>
          <pc:docMk/>
          <pc:sldMk cId="2600165867" sldId="780"/>
        </pc:sldMkLst>
        <pc:spChg chg="mod">
          <ac:chgData name="Monde Maila Luhana" userId="bee4c1a9-80ec-4e76-b96a-1606b2fecdb2" providerId="ADAL" clId="{8BDC9438-0845-4744-A2AF-BC12D3B42189}" dt="2024-10-18T08:15:42.117" v="187" actId="20577"/>
          <ac:spMkLst>
            <pc:docMk/>
            <pc:sldMk cId="2600165867" sldId="780"/>
            <ac:spMk id="5" creationId="{F69C509B-C564-22B6-F262-EF8D2567AD9F}"/>
          </ac:spMkLst>
        </pc:spChg>
        <pc:extLst>
          <p:ext xmlns:p="http://schemas.openxmlformats.org/presentationml/2006/main" uri="{D6D511B9-2390-475A-947B-AFAB55BFBCF1}">
            <pc226:cmChg xmlns:pc226="http://schemas.microsoft.com/office/powerpoint/2022/06/main/command" chg="mod">
              <pc226:chgData name="Monde Maila Luhana" userId="bee4c1a9-80ec-4e76-b96a-1606b2fecdb2" providerId="ADAL" clId="{8BDC9438-0845-4744-A2AF-BC12D3B42189}" dt="2024-10-18T08:15:42.117" v="187" actId="20577"/>
              <pc2:cmMkLst xmlns:pc2="http://schemas.microsoft.com/office/powerpoint/2019/9/main/command">
                <pc:docMk/>
                <pc:sldMk cId="2600165867" sldId="780"/>
                <pc2:cmMk id="{E4CF2520-5592-4015-B3A9-37B41E9EA789}"/>
              </pc2:cmMkLst>
            </pc226:cmChg>
          </p:ext>
        </pc:extLst>
      </pc:sldChg>
      <pc:sldChg chg="modSp mod">
        <pc:chgData name="Monde Maila Luhana" userId="bee4c1a9-80ec-4e76-b96a-1606b2fecdb2" providerId="ADAL" clId="{8BDC9438-0845-4744-A2AF-BC12D3B42189}" dt="2024-10-18T08:07:45.408" v="2" actId="20577"/>
        <pc:sldMkLst>
          <pc:docMk/>
          <pc:sldMk cId="2525352365" sldId="840"/>
        </pc:sldMkLst>
        <pc:spChg chg="mod">
          <ac:chgData name="Monde Maila Luhana" userId="bee4c1a9-80ec-4e76-b96a-1606b2fecdb2" providerId="ADAL" clId="{8BDC9438-0845-4744-A2AF-BC12D3B42189}" dt="2024-10-18T08:07:45.408" v="2" actId="20577"/>
          <ac:spMkLst>
            <pc:docMk/>
            <pc:sldMk cId="2525352365" sldId="840"/>
            <ac:spMk id="3" creationId="{80A3466B-99BD-3B60-1ACD-093851CAC86D}"/>
          </ac:spMkLst>
        </pc:spChg>
      </pc:sldChg>
      <pc:sldChg chg="modSp mod">
        <pc:chgData name="Monde Maila Luhana" userId="bee4c1a9-80ec-4e76-b96a-1606b2fecdb2" providerId="ADAL" clId="{8BDC9438-0845-4744-A2AF-BC12D3B42189}" dt="2024-10-18T08:08:01.496" v="4" actId="6549"/>
        <pc:sldMkLst>
          <pc:docMk/>
          <pc:sldMk cId="1274745383" sldId="841"/>
        </pc:sldMkLst>
        <pc:spChg chg="mod">
          <ac:chgData name="Monde Maila Luhana" userId="bee4c1a9-80ec-4e76-b96a-1606b2fecdb2" providerId="ADAL" clId="{8BDC9438-0845-4744-A2AF-BC12D3B42189}" dt="2024-10-18T08:08:01.496" v="4" actId="6549"/>
          <ac:spMkLst>
            <pc:docMk/>
            <pc:sldMk cId="1274745383" sldId="841"/>
            <ac:spMk id="8" creationId="{3C5DCAAC-259F-A08C-F4CE-D316A5FB58CC}"/>
          </ac:spMkLst>
        </pc:spChg>
      </pc:sldChg>
      <pc:sldChg chg="modSp mod">
        <pc:chgData name="Monde Maila Luhana" userId="bee4c1a9-80ec-4e76-b96a-1606b2fecdb2" providerId="ADAL" clId="{8BDC9438-0845-4744-A2AF-BC12D3B42189}" dt="2024-10-18T08:17:31.669" v="269" actId="5793"/>
        <pc:sldMkLst>
          <pc:docMk/>
          <pc:sldMk cId="893572109" sldId="852"/>
        </pc:sldMkLst>
        <pc:spChg chg="mod">
          <ac:chgData name="Monde Maila Luhana" userId="bee4c1a9-80ec-4e76-b96a-1606b2fecdb2" providerId="ADAL" clId="{8BDC9438-0845-4744-A2AF-BC12D3B42189}" dt="2024-10-18T08:16:09.404" v="221" actId="20577"/>
          <ac:spMkLst>
            <pc:docMk/>
            <pc:sldMk cId="893572109" sldId="852"/>
            <ac:spMk id="2" creationId="{79B3FC15-DA38-E128-13EC-E6E821F96CAE}"/>
          </ac:spMkLst>
        </pc:spChg>
        <pc:spChg chg="mod">
          <ac:chgData name="Monde Maila Luhana" userId="bee4c1a9-80ec-4e76-b96a-1606b2fecdb2" providerId="ADAL" clId="{8BDC9438-0845-4744-A2AF-BC12D3B42189}" dt="2024-10-18T08:17:31.669" v="269" actId="5793"/>
          <ac:spMkLst>
            <pc:docMk/>
            <pc:sldMk cId="893572109" sldId="852"/>
            <ac:spMk id="5" creationId="{F69C509B-C564-22B6-F262-EF8D2567AD9F}"/>
          </ac:spMkLst>
        </pc:spChg>
      </pc:sldChg>
      <pc:sldChg chg="modSp mod">
        <pc:chgData name="Monde Maila Luhana" userId="bee4c1a9-80ec-4e76-b96a-1606b2fecdb2" providerId="ADAL" clId="{8BDC9438-0845-4744-A2AF-BC12D3B42189}" dt="2024-10-18T08:25:13.380" v="303" actId="20577"/>
        <pc:sldMkLst>
          <pc:docMk/>
          <pc:sldMk cId="2753390369" sldId="854"/>
        </pc:sldMkLst>
        <pc:spChg chg="mod">
          <ac:chgData name="Monde Maila Luhana" userId="bee4c1a9-80ec-4e76-b96a-1606b2fecdb2" providerId="ADAL" clId="{8BDC9438-0845-4744-A2AF-BC12D3B42189}" dt="2024-10-18T08:25:13.380" v="303" actId="20577"/>
          <ac:spMkLst>
            <pc:docMk/>
            <pc:sldMk cId="2753390369" sldId="854"/>
            <ac:spMk id="5" creationId="{F69C509B-C564-22B6-F262-EF8D2567AD9F}"/>
          </ac:spMkLst>
        </pc:spChg>
      </pc:sldChg>
      <pc:sldChg chg="modSp mod">
        <pc:chgData name="Monde Maila Luhana" userId="bee4c1a9-80ec-4e76-b96a-1606b2fecdb2" providerId="ADAL" clId="{8BDC9438-0845-4744-A2AF-BC12D3B42189}" dt="2024-10-18T08:35:13.829" v="316" actId="13926"/>
        <pc:sldMkLst>
          <pc:docMk/>
          <pc:sldMk cId="1878914291" sldId="856"/>
        </pc:sldMkLst>
        <pc:spChg chg="mod">
          <ac:chgData name="Monde Maila Luhana" userId="bee4c1a9-80ec-4e76-b96a-1606b2fecdb2" providerId="ADAL" clId="{8BDC9438-0845-4744-A2AF-BC12D3B42189}" dt="2024-10-18T08:35:13.829" v="316" actId="13926"/>
          <ac:spMkLst>
            <pc:docMk/>
            <pc:sldMk cId="1878914291" sldId="856"/>
            <ac:spMk id="2" creationId="{79B3FC15-DA38-E128-13EC-E6E821F96CAE}"/>
          </ac:spMkLst>
        </pc:spChg>
      </pc:sldChg>
      <pc:sldChg chg="modSp mod">
        <pc:chgData name="Monde Maila Luhana" userId="bee4c1a9-80ec-4e76-b96a-1606b2fecdb2" providerId="ADAL" clId="{8BDC9438-0845-4744-A2AF-BC12D3B42189}" dt="2024-10-18T08:35:56.138" v="317" actId="14100"/>
        <pc:sldMkLst>
          <pc:docMk/>
          <pc:sldMk cId="2928870349" sldId="857"/>
        </pc:sldMkLst>
        <pc:picChg chg="mod">
          <ac:chgData name="Monde Maila Luhana" userId="bee4c1a9-80ec-4e76-b96a-1606b2fecdb2" providerId="ADAL" clId="{8BDC9438-0845-4744-A2AF-BC12D3B42189}" dt="2024-10-18T08:35:56.138" v="317" actId="14100"/>
          <ac:picMkLst>
            <pc:docMk/>
            <pc:sldMk cId="2928870349" sldId="857"/>
            <ac:picMk id="6" creationId="{FBEAE604-793B-B173-5203-0ED24FB50D1C}"/>
          </ac:picMkLst>
        </pc:picChg>
      </pc:sldChg>
      <pc:sldChg chg="addSp delSp modSp mod">
        <pc:chgData name="Monde Maila Luhana" userId="bee4c1a9-80ec-4e76-b96a-1606b2fecdb2" providerId="ADAL" clId="{8BDC9438-0845-4744-A2AF-BC12D3B42189}" dt="2024-10-18T08:14:38.999" v="179" actId="14100"/>
        <pc:sldMkLst>
          <pc:docMk/>
          <pc:sldMk cId="3530301094" sldId="859"/>
        </pc:sldMkLst>
        <pc:picChg chg="del">
          <ac:chgData name="Monde Maila Luhana" userId="bee4c1a9-80ec-4e76-b96a-1606b2fecdb2" providerId="ADAL" clId="{8BDC9438-0845-4744-A2AF-BC12D3B42189}" dt="2024-10-18T08:14:06.926" v="172" actId="478"/>
          <ac:picMkLst>
            <pc:docMk/>
            <pc:sldMk cId="3530301094" sldId="859"/>
            <ac:picMk id="3" creationId="{C427DE6F-66FC-4CD7-187E-67FB32C8A216}"/>
          </ac:picMkLst>
        </pc:picChg>
        <pc:picChg chg="add mod">
          <ac:chgData name="Monde Maila Luhana" userId="bee4c1a9-80ec-4e76-b96a-1606b2fecdb2" providerId="ADAL" clId="{8BDC9438-0845-4744-A2AF-BC12D3B42189}" dt="2024-10-18T08:14:38.999" v="179" actId="14100"/>
          <ac:picMkLst>
            <pc:docMk/>
            <pc:sldMk cId="3530301094" sldId="859"/>
            <ac:picMk id="5" creationId="{22BABD40-705F-9D96-2F11-FEB2F5F4286B}"/>
          </ac:picMkLst>
        </pc:picChg>
      </pc:sldChg>
      <pc:sldChg chg="modSp mod modCm">
        <pc:chgData name="Monde Maila Luhana" userId="bee4c1a9-80ec-4e76-b96a-1606b2fecdb2" providerId="ADAL" clId="{8BDC9438-0845-4744-A2AF-BC12D3B42189}" dt="2024-10-21T12:32:33.954" v="404" actId="6549"/>
        <pc:sldMkLst>
          <pc:docMk/>
          <pc:sldMk cId="2664354923" sldId="865"/>
        </pc:sldMkLst>
        <pc:spChg chg="mod">
          <ac:chgData name="Monde Maila Luhana" userId="bee4c1a9-80ec-4e76-b96a-1606b2fecdb2" providerId="ADAL" clId="{8BDC9438-0845-4744-A2AF-BC12D3B42189}" dt="2024-10-21T12:32:33.954" v="404" actId="6549"/>
          <ac:spMkLst>
            <pc:docMk/>
            <pc:sldMk cId="2664354923" sldId="865"/>
            <ac:spMk id="3" creationId="{EC3FADED-162B-AF4D-CDD7-B2D99BD086F7}"/>
          </ac:spMkLst>
        </pc:spChg>
        <pc:extLst>
          <p:ext xmlns:p="http://schemas.openxmlformats.org/presentationml/2006/main" uri="{D6D511B9-2390-475A-947B-AFAB55BFBCF1}">
            <pc226:cmChg xmlns:pc226="http://schemas.microsoft.com/office/powerpoint/2022/06/main/command" chg="mod">
              <pc226:chgData name="Monde Maila Luhana" userId="bee4c1a9-80ec-4e76-b96a-1606b2fecdb2" providerId="ADAL" clId="{8BDC9438-0845-4744-A2AF-BC12D3B42189}" dt="2024-10-21T12:32:33.954" v="404" actId="6549"/>
              <pc2:cmMkLst xmlns:pc2="http://schemas.microsoft.com/office/powerpoint/2019/9/main/command">
                <pc:docMk/>
                <pc:sldMk cId="2664354923" sldId="865"/>
                <pc2:cmMk id="{92FFCB2C-29EF-4DA7-9EF0-4DF1EF9D4115}"/>
              </pc2:cmMkLst>
            </pc226:cmChg>
          </p:ext>
        </pc:extLst>
      </pc:sldChg>
      <pc:sldChg chg="modSp mod modCm">
        <pc:chgData name="Monde Maila Luhana" userId="bee4c1a9-80ec-4e76-b96a-1606b2fecdb2" providerId="ADAL" clId="{8BDC9438-0845-4744-A2AF-BC12D3B42189}" dt="2024-10-21T12:29:55.067" v="403" actId="5793"/>
        <pc:sldMkLst>
          <pc:docMk/>
          <pc:sldMk cId="2901457946" sldId="866"/>
        </pc:sldMkLst>
        <pc:spChg chg="mod">
          <ac:chgData name="Monde Maila Luhana" userId="bee4c1a9-80ec-4e76-b96a-1606b2fecdb2" providerId="ADAL" clId="{8BDC9438-0845-4744-A2AF-BC12D3B42189}" dt="2024-10-21T12:29:55.067" v="403" actId="5793"/>
          <ac:spMkLst>
            <pc:docMk/>
            <pc:sldMk cId="2901457946" sldId="866"/>
            <ac:spMk id="3" creationId="{545C9218-58FB-34F1-FB51-D83792752F6A}"/>
          </ac:spMkLst>
        </pc:spChg>
        <pc:extLst>
          <p:ext xmlns:p="http://schemas.openxmlformats.org/presentationml/2006/main" uri="{D6D511B9-2390-475A-947B-AFAB55BFBCF1}">
            <pc226:cmChg xmlns:pc226="http://schemas.microsoft.com/office/powerpoint/2022/06/main/command" chg="mod">
              <pc226:chgData name="Monde Maila Luhana" userId="bee4c1a9-80ec-4e76-b96a-1606b2fecdb2" providerId="ADAL" clId="{8BDC9438-0845-4744-A2AF-BC12D3B42189}" dt="2024-10-18T08:30:17.987" v="307" actId="20577"/>
              <pc2:cmMkLst xmlns:pc2="http://schemas.microsoft.com/office/powerpoint/2019/9/main/command">
                <pc:docMk/>
                <pc:sldMk cId="2901457946" sldId="866"/>
                <pc2:cmMk id="{BDE3A140-216D-4767-A9F7-97B740AEBD5C}"/>
              </pc2:cmMkLst>
            </pc226:cmChg>
          </p:ext>
        </pc:extLst>
      </pc:sldChg>
      <pc:sldChg chg="modSp mod modCm">
        <pc:chgData name="Monde Maila Luhana" userId="bee4c1a9-80ec-4e76-b96a-1606b2fecdb2" providerId="ADAL" clId="{8BDC9438-0845-4744-A2AF-BC12D3B42189}" dt="2024-10-21T13:34:19.359" v="405" actId="6549"/>
        <pc:sldMkLst>
          <pc:docMk/>
          <pc:sldMk cId="314015682" sldId="867"/>
        </pc:sldMkLst>
        <pc:spChg chg="mod">
          <ac:chgData name="Monde Maila Luhana" userId="bee4c1a9-80ec-4e76-b96a-1606b2fecdb2" providerId="ADAL" clId="{8BDC9438-0845-4744-A2AF-BC12D3B42189}" dt="2024-10-18T08:41:03.341" v="324" actId="20577"/>
          <ac:spMkLst>
            <pc:docMk/>
            <pc:sldMk cId="314015682" sldId="867"/>
            <ac:spMk id="2" creationId="{9D3187E8-67D0-8643-4258-561E70DDB624}"/>
          </ac:spMkLst>
        </pc:spChg>
        <pc:spChg chg="mod">
          <ac:chgData name="Monde Maila Luhana" userId="bee4c1a9-80ec-4e76-b96a-1606b2fecdb2" providerId="ADAL" clId="{8BDC9438-0845-4744-A2AF-BC12D3B42189}" dt="2024-10-21T13:34:19.359" v="405" actId="6549"/>
          <ac:spMkLst>
            <pc:docMk/>
            <pc:sldMk cId="314015682" sldId="867"/>
            <ac:spMk id="3" creationId="{3C471AD7-2EA6-7827-E8D0-DB1EFE2E6DA3}"/>
          </ac:spMkLst>
        </pc:spChg>
        <pc:extLst>
          <p:ext xmlns:p="http://schemas.openxmlformats.org/presentationml/2006/main" uri="{D6D511B9-2390-475A-947B-AFAB55BFBCF1}">
            <pc226:cmChg xmlns:pc226="http://schemas.microsoft.com/office/powerpoint/2022/06/main/command" chg="mod">
              <pc226:chgData name="Monde Maila Luhana" userId="bee4c1a9-80ec-4e76-b96a-1606b2fecdb2" providerId="ADAL" clId="{8BDC9438-0845-4744-A2AF-BC12D3B42189}" dt="2024-10-21T13:34:19.359" v="405" actId="6549"/>
              <pc2:cmMkLst xmlns:pc2="http://schemas.microsoft.com/office/powerpoint/2019/9/main/command">
                <pc:docMk/>
                <pc:sldMk cId="314015682" sldId="867"/>
                <pc2:cmMk id="{13CCCD79-A688-422D-853E-56E2753053C6}"/>
              </pc2:cmMkLst>
            </pc226:cmChg>
          </p:ext>
        </pc:extLst>
      </pc:sldChg>
      <pc:sldChg chg="modSp mod">
        <pc:chgData name="Monde Maila Luhana" userId="bee4c1a9-80ec-4e76-b96a-1606b2fecdb2" providerId="ADAL" clId="{8BDC9438-0845-4744-A2AF-BC12D3B42189}" dt="2024-10-18T08:43:32.157" v="325" actId="20577"/>
        <pc:sldMkLst>
          <pc:docMk/>
          <pc:sldMk cId="1065805349" sldId="868"/>
        </pc:sldMkLst>
        <pc:spChg chg="mod">
          <ac:chgData name="Monde Maila Luhana" userId="bee4c1a9-80ec-4e76-b96a-1606b2fecdb2" providerId="ADAL" clId="{8BDC9438-0845-4744-A2AF-BC12D3B42189}" dt="2024-10-18T08:43:32.157" v="325" actId="20577"/>
          <ac:spMkLst>
            <pc:docMk/>
            <pc:sldMk cId="1065805349" sldId="868"/>
            <ac:spMk id="3" creationId="{614AF583-CE15-2B49-3783-5D1BA1F49EF0}"/>
          </ac:spMkLst>
        </pc:spChg>
      </pc:sldChg>
      <pc:sldChg chg="modSp mod">
        <pc:chgData name="Monde Maila Luhana" userId="bee4c1a9-80ec-4e76-b96a-1606b2fecdb2" providerId="ADAL" clId="{8BDC9438-0845-4744-A2AF-BC12D3B42189}" dt="2024-10-18T08:32:20.491" v="313" actId="13926"/>
        <pc:sldMkLst>
          <pc:docMk/>
          <pc:sldMk cId="1231896005" sldId="871"/>
        </pc:sldMkLst>
        <pc:spChg chg="mod">
          <ac:chgData name="Monde Maila Luhana" userId="bee4c1a9-80ec-4e76-b96a-1606b2fecdb2" providerId="ADAL" clId="{8BDC9438-0845-4744-A2AF-BC12D3B42189}" dt="2024-10-18T08:32:20.491" v="313" actId="13926"/>
          <ac:spMkLst>
            <pc:docMk/>
            <pc:sldMk cId="1231896005" sldId="871"/>
            <ac:spMk id="3" creationId="{783CBEB0-4B51-40A2-88BE-BB270B354B98}"/>
          </ac:spMkLst>
        </pc:spChg>
      </pc:sldChg>
      <pc:sldChg chg="modSp mod">
        <pc:chgData name="Monde Maila Luhana" userId="bee4c1a9-80ec-4e76-b96a-1606b2fecdb2" providerId="ADAL" clId="{8BDC9438-0845-4744-A2AF-BC12D3B42189}" dt="2024-10-21T13:38:38.726" v="407" actId="13926"/>
        <pc:sldMkLst>
          <pc:docMk/>
          <pc:sldMk cId="2690068983" sldId="872"/>
        </pc:sldMkLst>
        <pc:spChg chg="mod">
          <ac:chgData name="Monde Maila Luhana" userId="bee4c1a9-80ec-4e76-b96a-1606b2fecdb2" providerId="ADAL" clId="{8BDC9438-0845-4744-A2AF-BC12D3B42189}" dt="2024-10-21T13:38:38.726" v="407" actId="13926"/>
          <ac:spMkLst>
            <pc:docMk/>
            <pc:sldMk cId="2690068983" sldId="872"/>
            <ac:spMk id="3" creationId="{C20A17BB-8ACF-F615-7B8D-951CA19480E6}"/>
          </ac:spMkLst>
        </pc:spChg>
      </pc:sldChg>
      <pc:sldChg chg="modSp mod">
        <pc:chgData name="Monde Maila Luhana" userId="bee4c1a9-80ec-4e76-b96a-1606b2fecdb2" providerId="ADAL" clId="{8BDC9438-0845-4744-A2AF-BC12D3B42189}" dt="2024-10-18T08:51:32.774" v="349" actId="20577"/>
        <pc:sldMkLst>
          <pc:docMk/>
          <pc:sldMk cId="602247005" sldId="873"/>
        </pc:sldMkLst>
        <pc:spChg chg="mod">
          <ac:chgData name="Monde Maila Luhana" userId="bee4c1a9-80ec-4e76-b96a-1606b2fecdb2" providerId="ADAL" clId="{8BDC9438-0845-4744-A2AF-BC12D3B42189}" dt="2024-10-18T08:51:32.774" v="349" actId="20577"/>
          <ac:spMkLst>
            <pc:docMk/>
            <pc:sldMk cId="602247005" sldId="873"/>
            <ac:spMk id="3" creationId="{C20A17BB-8ACF-F615-7B8D-951CA19480E6}"/>
          </ac:spMkLst>
        </pc:spChg>
      </pc:sldChg>
    </pc:docChg>
  </pc:docChgLst>
  <pc:docChgLst>
    <pc:chgData name="Monde Maila Luhana" userId="S::mluhana@zambiapasco.org::bee4c1a9-80ec-4e76-b96a-1606b2fecdb2" providerId="AD" clId="Web-{E6796062-871F-5948-C68A-A98A93FDCDE3}"/>
    <pc:docChg chg="modSld">
      <pc:chgData name="Monde Maila Luhana" userId="S::mluhana@zambiapasco.org::bee4c1a9-80ec-4e76-b96a-1606b2fecdb2" providerId="AD" clId="Web-{E6796062-871F-5948-C68A-A98A93FDCDE3}" dt="2024-10-21T13:29:17.498" v="23" actId="20577"/>
      <pc:docMkLst>
        <pc:docMk/>
      </pc:docMkLst>
      <pc:sldChg chg="modSp">
        <pc:chgData name="Monde Maila Luhana" userId="S::mluhana@zambiapasco.org::bee4c1a9-80ec-4e76-b96a-1606b2fecdb2" providerId="AD" clId="Web-{E6796062-871F-5948-C68A-A98A93FDCDE3}" dt="2024-10-21T13:26:46.915" v="16" actId="20577"/>
        <pc:sldMkLst>
          <pc:docMk/>
          <pc:sldMk cId="893572109" sldId="852"/>
        </pc:sldMkLst>
        <pc:spChg chg="mod">
          <ac:chgData name="Monde Maila Luhana" userId="S::mluhana@zambiapasco.org::bee4c1a9-80ec-4e76-b96a-1606b2fecdb2" providerId="AD" clId="Web-{E6796062-871F-5948-C68A-A98A93FDCDE3}" dt="2024-10-21T13:26:46.915" v="16" actId="20577"/>
          <ac:spMkLst>
            <pc:docMk/>
            <pc:sldMk cId="893572109" sldId="852"/>
            <ac:spMk id="5" creationId="{F69C509B-C564-22B6-F262-EF8D2567AD9F}"/>
          </ac:spMkLst>
        </pc:spChg>
      </pc:sldChg>
      <pc:sldChg chg="modSp">
        <pc:chgData name="Monde Maila Luhana" userId="S::mluhana@zambiapasco.org::bee4c1a9-80ec-4e76-b96a-1606b2fecdb2" providerId="AD" clId="Web-{E6796062-871F-5948-C68A-A98A93FDCDE3}" dt="2024-10-21T13:27:35.979" v="18" actId="20577"/>
        <pc:sldMkLst>
          <pc:docMk/>
          <pc:sldMk cId="2753390369" sldId="854"/>
        </pc:sldMkLst>
        <pc:spChg chg="mod">
          <ac:chgData name="Monde Maila Luhana" userId="S::mluhana@zambiapasco.org::bee4c1a9-80ec-4e76-b96a-1606b2fecdb2" providerId="AD" clId="Web-{E6796062-871F-5948-C68A-A98A93FDCDE3}" dt="2024-10-21T13:27:35.979" v="18" actId="20577"/>
          <ac:spMkLst>
            <pc:docMk/>
            <pc:sldMk cId="2753390369" sldId="854"/>
            <ac:spMk id="5" creationId="{F69C509B-C564-22B6-F262-EF8D2567AD9F}"/>
          </ac:spMkLst>
        </pc:spChg>
      </pc:sldChg>
      <pc:sldChg chg="modSp">
        <pc:chgData name="Monde Maila Luhana" userId="S::mluhana@zambiapasco.org::bee4c1a9-80ec-4e76-b96a-1606b2fecdb2" providerId="AD" clId="Web-{E6796062-871F-5948-C68A-A98A93FDCDE3}" dt="2024-10-21T13:29:17.498" v="23" actId="20577"/>
        <pc:sldMkLst>
          <pc:docMk/>
          <pc:sldMk cId="2553950821" sldId="858"/>
        </pc:sldMkLst>
        <pc:spChg chg="mod">
          <ac:chgData name="Monde Maila Luhana" userId="S::mluhana@zambiapasco.org::bee4c1a9-80ec-4e76-b96a-1606b2fecdb2" providerId="AD" clId="Web-{E6796062-871F-5948-C68A-A98A93FDCDE3}" dt="2024-10-21T13:29:17.498" v="23" actId="20577"/>
          <ac:spMkLst>
            <pc:docMk/>
            <pc:sldMk cId="2553950821" sldId="858"/>
            <ac:spMk id="7" creationId="{D64579A0-1E1B-BA5A-C80B-27249DE7757C}"/>
          </ac:spMkLst>
        </pc:spChg>
      </pc:sldChg>
      <pc:sldChg chg="modSp">
        <pc:chgData name="Monde Maila Luhana" userId="S::mluhana@zambiapasco.org::bee4c1a9-80ec-4e76-b96a-1606b2fecdb2" providerId="AD" clId="Web-{E6796062-871F-5948-C68A-A98A93FDCDE3}" dt="2024-10-21T13:23:48.489" v="5" actId="20577"/>
        <pc:sldMkLst>
          <pc:docMk/>
          <pc:sldMk cId="2664354923" sldId="865"/>
        </pc:sldMkLst>
        <pc:spChg chg="mod">
          <ac:chgData name="Monde Maila Luhana" userId="S::mluhana@zambiapasco.org::bee4c1a9-80ec-4e76-b96a-1606b2fecdb2" providerId="AD" clId="Web-{E6796062-871F-5948-C68A-A98A93FDCDE3}" dt="2024-10-21T13:23:48.489" v="5" actId="20577"/>
          <ac:spMkLst>
            <pc:docMk/>
            <pc:sldMk cId="2664354923" sldId="865"/>
            <ac:spMk id="3" creationId="{EC3FADED-162B-AF4D-CDD7-B2D99BD086F7}"/>
          </ac:spMkLst>
        </pc:spChg>
      </pc:sldChg>
    </pc:docChg>
  </pc:docChgLst>
</pc:chgInfo>
</file>

<file path=ppt/comments/modernComment_359_AE9303CD.xml><?xml version="1.0" encoding="utf-8"?>
<p188:cmLst xmlns:a="http://schemas.openxmlformats.org/drawingml/2006/main" xmlns:r="http://schemas.openxmlformats.org/officeDocument/2006/relationships" xmlns:p188="http://schemas.microsoft.com/office/powerpoint/2018/8/main">
  <p188:cm id="{5DC6B680-E335-491A-AC1B-03ACE348A955}" authorId="{A521C0D6-0979-2B0A-D77E-9833EDC2A3C8}" created="2024-10-17T09:19:47.635">
    <pc:sldMkLst xmlns:pc="http://schemas.microsoft.com/office/powerpoint/2013/main/command">
      <pc:docMk/>
      <pc:sldMk cId="2928870349" sldId="857"/>
    </pc:sldMkLst>
    <p188:replyLst>
      <p188:reply id="{AE12BAF6-319B-4557-90A0-91717DB0ED35}" authorId="{76FF4A9A-8FA8-8993-A1DF-DE6AEEE53600}" created="2024-10-18T08:36:20.178">
        <p188:txBody>
          <a:bodyPr/>
          <a:lstStyle/>
          <a:p>
            <a:r>
              <a:rPr lang="en-ZM"/>
              <a:t>We suggest removing this in its entirety </a:t>
            </a:r>
          </a:p>
        </p188:txBody>
      </p188:reply>
    </p188:replyLst>
    <p188:txBody>
      <a:bodyPr/>
      <a:lstStyle/>
      <a:p>
        <a:r>
          <a:rPr lang="en-ZM"/>
          <a:t>Monde &amp; Mary, this slides is just for illustration purposes.</a:t>
        </a:r>
      </a:p>
    </p188:txBody>
  </p188:cm>
</p188:cmLst>
</file>

<file path=ppt/comments/modernComment_363_12B77FC2.xml><?xml version="1.0" encoding="utf-8"?>
<p188:cmLst xmlns:a="http://schemas.openxmlformats.org/drawingml/2006/main" xmlns:r="http://schemas.openxmlformats.org/officeDocument/2006/relationships" xmlns:p188="http://schemas.microsoft.com/office/powerpoint/2018/8/main">
  <p188:cm id="{13CCCD79-A688-422D-853E-56E2753053C6}" authorId="{76FF4A9A-8FA8-8993-A1DF-DE6AEEE53600}" created="2024-10-18T08:39:06.884">
    <ac:txMkLst xmlns:ac="http://schemas.microsoft.com/office/drawing/2013/main/command">
      <pc:docMk xmlns:pc="http://schemas.microsoft.com/office/powerpoint/2013/main/command"/>
      <pc:sldMk xmlns:pc="http://schemas.microsoft.com/office/powerpoint/2013/main/command" cId="314015682" sldId="867"/>
      <ac:spMk id="3" creationId="{3C471AD7-2EA6-7827-E8D0-DB1EFE2E6DA3}"/>
      <ac:txMk cp="469">
        <ac:context len="470" hash="1258954696"/>
      </ac:txMk>
    </ac:txMkLst>
    <p188:pos x="11005457" y="2737195"/>
    <p188:txBody>
      <a:bodyPr/>
      <a:lstStyle/>
      <a:p>
        <a:r>
          <a:rPr lang="en-ZM"/>
          <a:t>Will this apply in this case ? Could we just remove it ?</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511D4A-72CF-4FEE-9D6C-1700A60FEDE7}"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0DAE47FE-8A88-41FC-9316-A6ACB5CE7A91}">
      <dgm:prSet phldrT="[Text]"/>
      <dgm:spPr/>
      <dgm:t>
        <a:bodyPr/>
        <a:lstStyle/>
        <a:p>
          <a:r>
            <a:rPr lang="en-US"/>
            <a:t>ZAMMSA prepares a distribution plan 5 days in advance of raising a PO for services (Annex 13)</a:t>
          </a:r>
        </a:p>
      </dgm:t>
    </dgm:pt>
    <dgm:pt modelId="{9B73EFCB-3E7C-467C-805F-A0CC359CD053}" type="parTrans" cxnId="{D61E5129-574E-45BB-941C-8F272791347E}">
      <dgm:prSet/>
      <dgm:spPr/>
      <dgm:t>
        <a:bodyPr/>
        <a:lstStyle/>
        <a:p>
          <a:endParaRPr lang="en-US"/>
        </a:p>
      </dgm:t>
    </dgm:pt>
    <dgm:pt modelId="{8913C4B0-6629-4E61-909E-3A71F16EE1C7}" type="sibTrans" cxnId="{D61E5129-574E-45BB-941C-8F272791347E}">
      <dgm:prSet/>
      <dgm:spPr/>
      <dgm:t>
        <a:bodyPr/>
        <a:lstStyle/>
        <a:p>
          <a:endParaRPr lang="en-US"/>
        </a:p>
      </dgm:t>
    </dgm:pt>
    <dgm:pt modelId="{10A2C928-C1B7-4AA0-A2C0-662E9B2F7363}">
      <dgm:prSet phldrT="[Text]"/>
      <dgm:spPr/>
      <dgm:t>
        <a:bodyPr/>
        <a:lstStyle/>
        <a:p>
          <a:r>
            <a:rPr lang="en-US"/>
            <a:t>Chemonics prepares PO (Annex 17) that aligns with the distribution plan</a:t>
          </a:r>
        </a:p>
      </dgm:t>
    </dgm:pt>
    <dgm:pt modelId="{7C7BF790-0CCE-4EF9-8D64-D117B8DBB5C4}" type="parTrans" cxnId="{0A8CB634-AB78-4ADA-9BF2-4E5F2D29CA0E}">
      <dgm:prSet/>
      <dgm:spPr/>
      <dgm:t>
        <a:bodyPr/>
        <a:lstStyle/>
        <a:p>
          <a:endParaRPr lang="en-US"/>
        </a:p>
      </dgm:t>
    </dgm:pt>
    <dgm:pt modelId="{677267AD-BB5F-41D9-A87B-EA1C471CF4AF}" type="sibTrans" cxnId="{0A8CB634-AB78-4ADA-9BF2-4E5F2D29CA0E}">
      <dgm:prSet/>
      <dgm:spPr/>
      <dgm:t>
        <a:bodyPr/>
        <a:lstStyle/>
        <a:p>
          <a:endParaRPr lang="en-US"/>
        </a:p>
      </dgm:t>
    </dgm:pt>
    <dgm:pt modelId="{FDB0DFEB-DA62-4742-B7BE-4174E6BE14DE}">
      <dgm:prSet phldrT="[Text]"/>
      <dgm:spPr/>
      <dgm:t>
        <a:bodyPr/>
        <a:lstStyle/>
        <a:p>
          <a:r>
            <a:rPr lang="en-US"/>
            <a:t>Upon PO signature, 3PL Subcontractor to provide requested trucks within 48 hours, preferably 24 hours </a:t>
          </a:r>
        </a:p>
      </dgm:t>
    </dgm:pt>
    <dgm:pt modelId="{6E3606E7-4668-48BA-B266-289163E9763A}" type="parTrans" cxnId="{C84AFEB7-8C0D-4ACF-9971-4ADB98CC5CA1}">
      <dgm:prSet/>
      <dgm:spPr/>
      <dgm:t>
        <a:bodyPr/>
        <a:lstStyle/>
        <a:p>
          <a:endParaRPr lang="en-US"/>
        </a:p>
      </dgm:t>
    </dgm:pt>
    <dgm:pt modelId="{F8E81CA7-02FA-44A7-A902-6FE6C52DC491}" type="sibTrans" cxnId="{C84AFEB7-8C0D-4ACF-9971-4ADB98CC5CA1}">
      <dgm:prSet/>
      <dgm:spPr/>
      <dgm:t>
        <a:bodyPr/>
        <a:lstStyle/>
        <a:p>
          <a:endParaRPr lang="en-US"/>
        </a:p>
      </dgm:t>
    </dgm:pt>
    <dgm:pt modelId="{6644F8B3-7899-4FF7-9148-CBF4AEC656C4}">
      <dgm:prSet phldrT="[Text]"/>
      <dgm:spPr/>
      <dgm:t>
        <a:bodyPr/>
        <a:lstStyle/>
        <a:p>
          <a:r>
            <a:rPr lang="en-US"/>
            <a:t>ZAMMSA loads truck within target of 4 hours</a:t>
          </a:r>
        </a:p>
      </dgm:t>
    </dgm:pt>
    <dgm:pt modelId="{FE8DBD39-B55D-4CD6-A4A0-38AF46F56019}" type="parTrans" cxnId="{358EFBF6-36C1-41E2-A9AA-C61F5AAE52E6}">
      <dgm:prSet/>
      <dgm:spPr/>
      <dgm:t>
        <a:bodyPr/>
        <a:lstStyle/>
        <a:p>
          <a:endParaRPr lang="en-US"/>
        </a:p>
      </dgm:t>
    </dgm:pt>
    <dgm:pt modelId="{0AF7E856-B4C0-445C-8E4B-66E93FB46CDD}" type="sibTrans" cxnId="{358EFBF6-36C1-41E2-A9AA-C61F5AAE52E6}">
      <dgm:prSet/>
      <dgm:spPr/>
      <dgm:t>
        <a:bodyPr/>
        <a:lstStyle/>
        <a:p>
          <a:endParaRPr lang="en-US"/>
        </a:p>
      </dgm:t>
    </dgm:pt>
    <dgm:pt modelId="{A7151E39-1F2C-4C2E-B3A2-FB28380A83C6}">
      <dgm:prSet phldrT="[Text]"/>
      <dgm:spPr/>
      <dgm:t>
        <a:bodyPr/>
        <a:lstStyle/>
        <a:p>
          <a:r>
            <a:rPr lang="en-US"/>
            <a:t>Truck dispatch.</a:t>
          </a:r>
        </a:p>
      </dgm:t>
    </dgm:pt>
    <dgm:pt modelId="{2317B5D1-7782-4EB2-BEE4-D6CE53B50689}" type="parTrans" cxnId="{3B9BD46F-997A-4004-AC35-3EF73E5E1BD3}">
      <dgm:prSet/>
      <dgm:spPr/>
      <dgm:t>
        <a:bodyPr/>
        <a:lstStyle/>
        <a:p>
          <a:endParaRPr lang="en-US"/>
        </a:p>
      </dgm:t>
    </dgm:pt>
    <dgm:pt modelId="{59545094-167A-4E15-8F1C-DE285770EC91}" type="sibTrans" cxnId="{3B9BD46F-997A-4004-AC35-3EF73E5E1BD3}">
      <dgm:prSet/>
      <dgm:spPr/>
      <dgm:t>
        <a:bodyPr/>
        <a:lstStyle/>
        <a:p>
          <a:endParaRPr lang="en-US"/>
        </a:p>
      </dgm:t>
    </dgm:pt>
    <dgm:pt modelId="{FFC30660-A16D-4CF0-B771-330F63061B0E}">
      <dgm:prSet phldrT="[Text]"/>
      <dgm:spPr/>
      <dgm:t>
        <a:bodyPr/>
        <a:lstStyle/>
        <a:p>
          <a:r>
            <a:rPr lang="en-US"/>
            <a:t>Delivery and receipt of countersigned </a:t>
          </a:r>
          <a:r>
            <a:rPr lang="en-US">
              <a:effectLst/>
              <a:latin typeface="Times New Roman" panose="02020603050405020304" pitchFamily="18" charset="0"/>
              <a:ea typeface="Times New Roman" panose="02020603050405020304" pitchFamily="18" charset="0"/>
            </a:rPr>
            <a:t>POD (see page 25 in RFP).</a:t>
          </a:r>
        </a:p>
      </dgm:t>
    </dgm:pt>
    <dgm:pt modelId="{585050DB-DCA0-4B18-A30E-227FC49D08D6}" type="parTrans" cxnId="{D89C1E3C-A54C-4818-AF82-90422E665A7E}">
      <dgm:prSet/>
      <dgm:spPr/>
      <dgm:t>
        <a:bodyPr/>
        <a:lstStyle/>
        <a:p>
          <a:endParaRPr lang="en-US"/>
        </a:p>
      </dgm:t>
    </dgm:pt>
    <dgm:pt modelId="{4BB3AF8A-F768-4DAE-84EC-046534F197BB}" type="sibTrans" cxnId="{D89C1E3C-A54C-4818-AF82-90422E665A7E}">
      <dgm:prSet/>
      <dgm:spPr/>
      <dgm:t>
        <a:bodyPr/>
        <a:lstStyle/>
        <a:p>
          <a:endParaRPr lang="en-US"/>
        </a:p>
      </dgm:t>
    </dgm:pt>
    <dgm:pt modelId="{465BA021-2932-4689-AA0E-E6FCAFC5A69D}">
      <dgm:prSet phldrT="[Text]"/>
      <dgm:spPr/>
      <dgm:t>
        <a:bodyPr/>
        <a:lstStyle/>
        <a:p>
          <a:r>
            <a:rPr lang="en-US">
              <a:effectLst/>
              <a:latin typeface="Times New Roman" panose="02020603050405020304" pitchFamily="18" charset="0"/>
              <a:ea typeface="Times New Roman" panose="02020603050405020304" pitchFamily="18" charset="0"/>
            </a:rPr>
            <a:t> Invoicing &amp; Payment within 10 business days</a:t>
          </a:r>
        </a:p>
      </dgm:t>
    </dgm:pt>
    <dgm:pt modelId="{2D5394A2-0179-422D-B374-CB9B60413E53}" type="parTrans" cxnId="{3ABB9F56-A66A-40F1-8C50-BF4BC8DC658D}">
      <dgm:prSet/>
      <dgm:spPr/>
      <dgm:t>
        <a:bodyPr/>
        <a:lstStyle/>
        <a:p>
          <a:endParaRPr lang="en-US"/>
        </a:p>
      </dgm:t>
    </dgm:pt>
    <dgm:pt modelId="{6BCFF152-9F0C-472F-89E6-D6FFEB9D2F29}" type="sibTrans" cxnId="{3ABB9F56-A66A-40F1-8C50-BF4BC8DC658D}">
      <dgm:prSet/>
      <dgm:spPr/>
      <dgm:t>
        <a:bodyPr/>
        <a:lstStyle/>
        <a:p>
          <a:endParaRPr lang="en-US"/>
        </a:p>
      </dgm:t>
    </dgm:pt>
    <dgm:pt modelId="{09670CF6-248C-4BAB-812E-581DC22C7B18}">
      <dgm:prSet phldrT="[Text]"/>
      <dgm:spPr/>
      <dgm:t>
        <a:bodyPr/>
        <a:lstStyle/>
        <a:p>
          <a:r>
            <a:rPr lang="en-US">
              <a:effectLst/>
              <a:latin typeface="Times New Roman" panose="02020603050405020304" pitchFamily="18" charset="0"/>
              <a:ea typeface="Times New Roman" panose="02020603050405020304" pitchFamily="18" charset="0"/>
            </a:rPr>
            <a:t>POD transmitted by 3PL Subcontractor within 72 hours.</a:t>
          </a:r>
        </a:p>
      </dgm:t>
    </dgm:pt>
    <dgm:pt modelId="{D59DF18C-EC48-4303-BEBC-08B6B13AC216}" type="parTrans" cxnId="{182966F2-F226-4A48-825F-F9AF855A62FD}">
      <dgm:prSet/>
      <dgm:spPr/>
      <dgm:t>
        <a:bodyPr/>
        <a:lstStyle/>
        <a:p>
          <a:endParaRPr lang="en-US"/>
        </a:p>
      </dgm:t>
    </dgm:pt>
    <dgm:pt modelId="{ACAB453D-2DC6-42C5-8DA3-7A6CE6ED597F}" type="sibTrans" cxnId="{182966F2-F226-4A48-825F-F9AF855A62FD}">
      <dgm:prSet/>
      <dgm:spPr/>
      <dgm:t>
        <a:bodyPr/>
        <a:lstStyle/>
        <a:p>
          <a:endParaRPr lang="en-US"/>
        </a:p>
      </dgm:t>
    </dgm:pt>
    <dgm:pt modelId="{087E7679-3D08-47F0-AC11-51FC35721E06}">
      <dgm:prSet/>
      <dgm:spPr/>
      <dgm:t>
        <a:bodyPr/>
        <a:lstStyle/>
        <a:p>
          <a:r>
            <a:rPr lang="en-US"/>
            <a:t>Chemonics and ZAMMSA inspect the vehicle before loading (Annex 7)</a:t>
          </a:r>
          <a:endParaRPr lang="en-ZM"/>
        </a:p>
      </dgm:t>
    </dgm:pt>
    <dgm:pt modelId="{15C4C5A6-CB8C-45AB-A770-3C0D9C144A1E}" type="parTrans" cxnId="{858F74AC-787D-4C0E-BF28-4A225586039C}">
      <dgm:prSet/>
      <dgm:spPr/>
      <dgm:t>
        <a:bodyPr/>
        <a:lstStyle/>
        <a:p>
          <a:endParaRPr lang="en-ZM"/>
        </a:p>
      </dgm:t>
    </dgm:pt>
    <dgm:pt modelId="{9A99019D-651F-44A0-8856-69C0267E5402}" type="sibTrans" cxnId="{858F74AC-787D-4C0E-BF28-4A225586039C}">
      <dgm:prSet/>
      <dgm:spPr/>
      <dgm:t>
        <a:bodyPr/>
        <a:lstStyle/>
        <a:p>
          <a:endParaRPr lang="en-ZM"/>
        </a:p>
      </dgm:t>
    </dgm:pt>
    <dgm:pt modelId="{A9EEE4B3-EF7C-4C1D-8AD0-73A14A9D6FC2}" type="pres">
      <dgm:prSet presAssocID="{3A511D4A-72CF-4FEE-9D6C-1700A60FEDE7}" presName="Name0" presStyleCnt="0">
        <dgm:presLayoutVars>
          <dgm:dir/>
          <dgm:resizeHandles val="exact"/>
        </dgm:presLayoutVars>
      </dgm:prSet>
      <dgm:spPr/>
    </dgm:pt>
    <dgm:pt modelId="{C12AC3AF-0459-458D-A3DC-D2A9F79A9A1F}" type="pres">
      <dgm:prSet presAssocID="{0DAE47FE-8A88-41FC-9316-A6ACB5CE7A91}" presName="node" presStyleLbl="node1" presStyleIdx="0" presStyleCnt="9">
        <dgm:presLayoutVars>
          <dgm:bulletEnabled val="1"/>
        </dgm:presLayoutVars>
      </dgm:prSet>
      <dgm:spPr/>
    </dgm:pt>
    <dgm:pt modelId="{ED5FF79F-7AE9-4843-89A3-CAD2DCFF6D1B}" type="pres">
      <dgm:prSet presAssocID="{8913C4B0-6629-4E61-909E-3A71F16EE1C7}" presName="sibTrans" presStyleLbl="sibTrans1D1" presStyleIdx="0" presStyleCnt="8"/>
      <dgm:spPr/>
    </dgm:pt>
    <dgm:pt modelId="{473B4856-6418-49DC-8E8F-58AFAC679379}" type="pres">
      <dgm:prSet presAssocID="{8913C4B0-6629-4E61-909E-3A71F16EE1C7}" presName="connectorText" presStyleLbl="sibTrans1D1" presStyleIdx="0" presStyleCnt="8"/>
      <dgm:spPr/>
    </dgm:pt>
    <dgm:pt modelId="{EED69167-7D76-4EFA-99B4-C4AD14BD5592}" type="pres">
      <dgm:prSet presAssocID="{10A2C928-C1B7-4AA0-A2C0-662E9B2F7363}" presName="node" presStyleLbl="node1" presStyleIdx="1" presStyleCnt="9">
        <dgm:presLayoutVars>
          <dgm:bulletEnabled val="1"/>
        </dgm:presLayoutVars>
      </dgm:prSet>
      <dgm:spPr/>
    </dgm:pt>
    <dgm:pt modelId="{A7D8A438-E140-425D-8123-BC1E75465322}" type="pres">
      <dgm:prSet presAssocID="{677267AD-BB5F-41D9-A87B-EA1C471CF4AF}" presName="sibTrans" presStyleLbl="sibTrans1D1" presStyleIdx="1" presStyleCnt="8"/>
      <dgm:spPr/>
    </dgm:pt>
    <dgm:pt modelId="{F5F6F3E3-C5A9-434F-93F9-A65D0D746344}" type="pres">
      <dgm:prSet presAssocID="{677267AD-BB5F-41D9-A87B-EA1C471CF4AF}" presName="connectorText" presStyleLbl="sibTrans1D1" presStyleIdx="1" presStyleCnt="8"/>
      <dgm:spPr/>
    </dgm:pt>
    <dgm:pt modelId="{5D2D8270-C267-42E6-A4C6-D63E30CA1FE5}" type="pres">
      <dgm:prSet presAssocID="{FDB0DFEB-DA62-4742-B7BE-4174E6BE14DE}" presName="node" presStyleLbl="node1" presStyleIdx="2" presStyleCnt="9">
        <dgm:presLayoutVars>
          <dgm:bulletEnabled val="1"/>
        </dgm:presLayoutVars>
      </dgm:prSet>
      <dgm:spPr/>
    </dgm:pt>
    <dgm:pt modelId="{CC898252-1BB2-48C2-AA24-87C25D533C8F}" type="pres">
      <dgm:prSet presAssocID="{F8E81CA7-02FA-44A7-A902-6FE6C52DC491}" presName="sibTrans" presStyleLbl="sibTrans1D1" presStyleIdx="2" presStyleCnt="8"/>
      <dgm:spPr/>
    </dgm:pt>
    <dgm:pt modelId="{361EC3AD-80D8-4336-974B-0E31B802BFFD}" type="pres">
      <dgm:prSet presAssocID="{F8E81CA7-02FA-44A7-A902-6FE6C52DC491}" presName="connectorText" presStyleLbl="sibTrans1D1" presStyleIdx="2" presStyleCnt="8"/>
      <dgm:spPr/>
    </dgm:pt>
    <dgm:pt modelId="{8FAAE00D-ADEB-4068-A2D1-FB8E3E47A98A}" type="pres">
      <dgm:prSet presAssocID="{087E7679-3D08-47F0-AC11-51FC35721E06}" presName="node" presStyleLbl="node1" presStyleIdx="3" presStyleCnt="9">
        <dgm:presLayoutVars>
          <dgm:bulletEnabled val="1"/>
        </dgm:presLayoutVars>
      </dgm:prSet>
      <dgm:spPr/>
    </dgm:pt>
    <dgm:pt modelId="{7AE10086-564E-4C9A-957B-588C3738A018}" type="pres">
      <dgm:prSet presAssocID="{9A99019D-651F-44A0-8856-69C0267E5402}" presName="sibTrans" presStyleLbl="sibTrans1D1" presStyleIdx="3" presStyleCnt="8"/>
      <dgm:spPr/>
    </dgm:pt>
    <dgm:pt modelId="{6AC90390-CE2B-48C0-8707-0AAC549A99D3}" type="pres">
      <dgm:prSet presAssocID="{9A99019D-651F-44A0-8856-69C0267E5402}" presName="connectorText" presStyleLbl="sibTrans1D1" presStyleIdx="3" presStyleCnt="8"/>
      <dgm:spPr/>
    </dgm:pt>
    <dgm:pt modelId="{593D3F37-46E2-4A5F-B373-2DEAAF1D0913}" type="pres">
      <dgm:prSet presAssocID="{6644F8B3-7899-4FF7-9148-CBF4AEC656C4}" presName="node" presStyleLbl="node1" presStyleIdx="4" presStyleCnt="9">
        <dgm:presLayoutVars>
          <dgm:bulletEnabled val="1"/>
        </dgm:presLayoutVars>
      </dgm:prSet>
      <dgm:spPr/>
    </dgm:pt>
    <dgm:pt modelId="{63549F02-0BBB-4923-A649-429DDE5F76B0}" type="pres">
      <dgm:prSet presAssocID="{0AF7E856-B4C0-445C-8E4B-66E93FB46CDD}" presName="sibTrans" presStyleLbl="sibTrans1D1" presStyleIdx="4" presStyleCnt="8"/>
      <dgm:spPr/>
    </dgm:pt>
    <dgm:pt modelId="{558F9C28-2EE9-4A2F-AEBA-40E25A7D84C2}" type="pres">
      <dgm:prSet presAssocID="{0AF7E856-B4C0-445C-8E4B-66E93FB46CDD}" presName="connectorText" presStyleLbl="sibTrans1D1" presStyleIdx="4" presStyleCnt="8"/>
      <dgm:spPr/>
    </dgm:pt>
    <dgm:pt modelId="{A240FC2B-3D6E-442D-AB71-E2F446C9CA72}" type="pres">
      <dgm:prSet presAssocID="{A7151E39-1F2C-4C2E-B3A2-FB28380A83C6}" presName="node" presStyleLbl="node1" presStyleIdx="5" presStyleCnt="9">
        <dgm:presLayoutVars>
          <dgm:bulletEnabled val="1"/>
        </dgm:presLayoutVars>
      </dgm:prSet>
      <dgm:spPr/>
    </dgm:pt>
    <dgm:pt modelId="{201040E0-4AE9-406C-AA03-13C3CFFBDE99}" type="pres">
      <dgm:prSet presAssocID="{59545094-167A-4E15-8F1C-DE285770EC91}" presName="sibTrans" presStyleLbl="sibTrans1D1" presStyleIdx="5" presStyleCnt="8"/>
      <dgm:spPr/>
    </dgm:pt>
    <dgm:pt modelId="{FA902F15-40BB-43C1-8239-B8FE84EF8F78}" type="pres">
      <dgm:prSet presAssocID="{59545094-167A-4E15-8F1C-DE285770EC91}" presName="connectorText" presStyleLbl="sibTrans1D1" presStyleIdx="5" presStyleCnt="8"/>
      <dgm:spPr/>
    </dgm:pt>
    <dgm:pt modelId="{35B86E63-2A6E-4953-B792-00357DF4C3D8}" type="pres">
      <dgm:prSet presAssocID="{FFC30660-A16D-4CF0-B771-330F63061B0E}" presName="node" presStyleLbl="node1" presStyleIdx="6" presStyleCnt="9">
        <dgm:presLayoutVars>
          <dgm:bulletEnabled val="1"/>
        </dgm:presLayoutVars>
      </dgm:prSet>
      <dgm:spPr/>
    </dgm:pt>
    <dgm:pt modelId="{3218DAF6-A2E5-46B3-9305-205AE542BE14}" type="pres">
      <dgm:prSet presAssocID="{4BB3AF8A-F768-4DAE-84EC-046534F197BB}" presName="sibTrans" presStyleLbl="sibTrans1D1" presStyleIdx="6" presStyleCnt="8"/>
      <dgm:spPr/>
    </dgm:pt>
    <dgm:pt modelId="{2025DEDD-5357-461C-9D3B-2F019BEA88CC}" type="pres">
      <dgm:prSet presAssocID="{4BB3AF8A-F768-4DAE-84EC-046534F197BB}" presName="connectorText" presStyleLbl="sibTrans1D1" presStyleIdx="6" presStyleCnt="8"/>
      <dgm:spPr/>
    </dgm:pt>
    <dgm:pt modelId="{DB0B597D-B31B-4620-900C-FC823BB2A869}" type="pres">
      <dgm:prSet presAssocID="{09670CF6-248C-4BAB-812E-581DC22C7B18}" presName="node" presStyleLbl="node1" presStyleIdx="7" presStyleCnt="9">
        <dgm:presLayoutVars>
          <dgm:bulletEnabled val="1"/>
        </dgm:presLayoutVars>
      </dgm:prSet>
      <dgm:spPr/>
    </dgm:pt>
    <dgm:pt modelId="{051D6147-3B5C-42CE-BB44-6C976A8DC254}" type="pres">
      <dgm:prSet presAssocID="{ACAB453D-2DC6-42C5-8DA3-7A6CE6ED597F}" presName="sibTrans" presStyleLbl="sibTrans1D1" presStyleIdx="7" presStyleCnt="8"/>
      <dgm:spPr/>
    </dgm:pt>
    <dgm:pt modelId="{F04DA62C-E717-485C-AC1E-5A9D445E22B0}" type="pres">
      <dgm:prSet presAssocID="{ACAB453D-2DC6-42C5-8DA3-7A6CE6ED597F}" presName="connectorText" presStyleLbl="sibTrans1D1" presStyleIdx="7" presStyleCnt="8"/>
      <dgm:spPr/>
    </dgm:pt>
    <dgm:pt modelId="{A1526A69-0CC3-420F-968F-8314AF79F902}" type="pres">
      <dgm:prSet presAssocID="{465BA021-2932-4689-AA0E-E6FCAFC5A69D}" presName="node" presStyleLbl="node1" presStyleIdx="8" presStyleCnt="9">
        <dgm:presLayoutVars>
          <dgm:bulletEnabled val="1"/>
        </dgm:presLayoutVars>
      </dgm:prSet>
      <dgm:spPr/>
    </dgm:pt>
  </dgm:ptLst>
  <dgm:cxnLst>
    <dgm:cxn modelId="{6C340D15-4E43-4AFE-9A60-D8996B8AB3D9}" type="presOf" srcId="{8913C4B0-6629-4E61-909E-3A71F16EE1C7}" destId="{473B4856-6418-49DC-8E8F-58AFAC679379}" srcOrd="1" destOrd="0" presId="urn:microsoft.com/office/officeart/2005/8/layout/bProcess3"/>
    <dgm:cxn modelId="{A9546E17-7897-4C17-AAB3-7AA7AE40D6B0}" type="presOf" srcId="{465BA021-2932-4689-AA0E-E6FCAFC5A69D}" destId="{A1526A69-0CC3-420F-968F-8314AF79F902}" srcOrd="0" destOrd="0" presId="urn:microsoft.com/office/officeart/2005/8/layout/bProcess3"/>
    <dgm:cxn modelId="{D61E5129-574E-45BB-941C-8F272791347E}" srcId="{3A511D4A-72CF-4FEE-9D6C-1700A60FEDE7}" destId="{0DAE47FE-8A88-41FC-9316-A6ACB5CE7A91}" srcOrd="0" destOrd="0" parTransId="{9B73EFCB-3E7C-467C-805F-A0CC359CD053}" sibTransId="{8913C4B0-6629-4E61-909E-3A71F16EE1C7}"/>
    <dgm:cxn modelId="{0A8CB634-AB78-4ADA-9BF2-4E5F2D29CA0E}" srcId="{3A511D4A-72CF-4FEE-9D6C-1700A60FEDE7}" destId="{10A2C928-C1B7-4AA0-A2C0-662E9B2F7363}" srcOrd="1" destOrd="0" parTransId="{7C7BF790-0CCE-4EF9-8D64-D117B8DBB5C4}" sibTransId="{677267AD-BB5F-41D9-A87B-EA1C471CF4AF}"/>
    <dgm:cxn modelId="{A3F0013A-F41B-4290-871B-74A0107CB033}" type="presOf" srcId="{59545094-167A-4E15-8F1C-DE285770EC91}" destId="{FA902F15-40BB-43C1-8239-B8FE84EF8F78}" srcOrd="1" destOrd="0" presId="urn:microsoft.com/office/officeart/2005/8/layout/bProcess3"/>
    <dgm:cxn modelId="{D89C1E3C-A54C-4818-AF82-90422E665A7E}" srcId="{3A511D4A-72CF-4FEE-9D6C-1700A60FEDE7}" destId="{FFC30660-A16D-4CF0-B771-330F63061B0E}" srcOrd="6" destOrd="0" parTransId="{585050DB-DCA0-4B18-A30E-227FC49D08D6}" sibTransId="{4BB3AF8A-F768-4DAE-84EC-046534F197BB}"/>
    <dgm:cxn modelId="{AC2F275F-D0CD-4901-94FA-3A18940A3538}" type="presOf" srcId="{8913C4B0-6629-4E61-909E-3A71F16EE1C7}" destId="{ED5FF79F-7AE9-4843-89A3-CAD2DCFF6D1B}" srcOrd="0" destOrd="0" presId="urn:microsoft.com/office/officeart/2005/8/layout/bProcess3"/>
    <dgm:cxn modelId="{496DCA66-0B8A-492B-8663-1E5D35AEEB9E}" type="presOf" srcId="{087E7679-3D08-47F0-AC11-51FC35721E06}" destId="{8FAAE00D-ADEB-4068-A2D1-FB8E3E47A98A}" srcOrd="0" destOrd="0" presId="urn:microsoft.com/office/officeart/2005/8/layout/bProcess3"/>
    <dgm:cxn modelId="{991D526D-97DA-4588-AA43-DBEC0DC985F6}" type="presOf" srcId="{F8E81CA7-02FA-44A7-A902-6FE6C52DC491}" destId="{CC898252-1BB2-48C2-AA24-87C25D533C8F}" srcOrd="0" destOrd="0" presId="urn:microsoft.com/office/officeart/2005/8/layout/bProcess3"/>
    <dgm:cxn modelId="{3B9BD46F-997A-4004-AC35-3EF73E5E1BD3}" srcId="{3A511D4A-72CF-4FEE-9D6C-1700A60FEDE7}" destId="{A7151E39-1F2C-4C2E-B3A2-FB28380A83C6}" srcOrd="5" destOrd="0" parTransId="{2317B5D1-7782-4EB2-BEE4-D6CE53B50689}" sibTransId="{59545094-167A-4E15-8F1C-DE285770EC91}"/>
    <dgm:cxn modelId="{2C534650-5CF0-45CA-8E2A-0BD367ABF10A}" type="presOf" srcId="{3A511D4A-72CF-4FEE-9D6C-1700A60FEDE7}" destId="{A9EEE4B3-EF7C-4C1D-8AD0-73A14A9D6FC2}" srcOrd="0" destOrd="0" presId="urn:microsoft.com/office/officeart/2005/8/layout/bProcess3"/>
    <dgm:cxn modelId="{60381A73-236E-4808-A21F-12966187D995}" type="presOf" srcId="{4BB3AF8A-F768-4DAE-84EC-046534F197BB}" destId="{2025DEDD-5357-461C-9D3B-2F019BEA88CC}" srcOrd="1" destOrd="0" presId="urn:microsoft.com/office/officeart/2005/8/layout/bProcess3"/>
    <dgm:cxn modelId="{90742154-B049-401C-8709-60DC61C45B62}" type="presOf" srcId="{6644F8B3-7899-4FF7-9148-CBF4AEC656C4}" destId="{593D3F37-46E2-4A5F-B373-2DEAAF1D0913}" srcOrd="0" destOrd="0" presId="urn:microsoft.com/office/officeart/2005/8/layout/bProcess3"/>
    <dgm:cxn modelId="{3ABB9F56-A66A-40F1-8C50-BF4BC8DC658D}" srcId="{3A511D4A-72CF-4FEE-9D6C-1700A60FEDE7}" destId="{465BA021-2932-4689-AA0E-E6FCAFC5A69D}" srcOrd="8" destOrd="0" parTransId="{2D5394A2-0179-422D-B374-CB9B60413E53}" sibTransId="{6BCFF152-9F0C-472F-89E6-D6FFEB9D2F29}"/>
    <dgm:cxn modelId="{DC30907E-93F0-481C-A4DF-98EA7C292D53}" type="presOf" srcId="{FDB0DFEB-DA62-4742-B7BE-4174E6BE14DE}" destId="{5D2D8270-C267-42E6-A4C6-D63E30CA1FE5}" srcOrd="0" destOrd="0" presId="urn:microsoft.com/office/officeart/2005/8/layout/bProcess3"/>
    <dgm:cxn modelId="{B11D0C80-2F3C-40C3-9108-83FBFF8C9801}" type="presOf" srcId="{677267AD-BB5F-41D9-A87B-EA1C471CF4AF}" destId="{F5F6F3E3-C5A9-434F-93F9-A65D0D746344}" srcOrd="1" destOrd="0" presId="urn:microsoft.com/office/officeart/2005/8/layout/bProcess3"/>
    <dgm:cxn modelId="{569E918A-C590-4D99-A6CA-8FB9D1AEFE01}" type="presOf" srcId="{4BB3AF8A-F768-4DAE-84EC-046534F197BB}" destId="{3218DAF6-A2E5-46B3-9305-205AE542BE14}" srcOrd="0" destOrd="0" presId="urn:microsoft.com/office/officeart/2005/8/layout/bProcess3"/>
    <dgm:cxn modelId="{20BD7795-6F38-4F3B-9CA1-BE947F7BB85E}" type="presOf" srcId="{9A99019D-651F-44A0-8856-69C0267E5402}" destId="{7AE10086-564E-4C9A-957B-588C3738A018}" srcOrd="0" destOrd="0" presId="urn:microsoft.com/office/officeart/2005/8/layout/bProcess3"/>
    <dgm:cxn modelId="{FC515FAB-82B7-46F9-A7F2-EC4E888EB146}" type="presOf" srcId="{677267AD-BB5F-41D9-A87B-EA1C471CF4AF}" destId="{A7D8A438-E140-425D-8123-BC1E75465322}" srcOrd="0" destOrd="0" presId="urn:microsoft.com/office/officeart/2005/8/layout/bProcess3"/>
    <dgm:cxn modelId="{858F74AC-787D-4C0E-BF28-4A225586039C}" srcId="{3A511D4A-72CF-4FEE-9D6C-1700A60FEDE7}" destId="{087E7679-3D08-47F0-AC11-51FC35721E06}" srcOrd="3" destOrd="0" parTransId="{15C4C5A6-CB8C-45AB-A770-3C0D9C144A1E}" sibTransId="{9A99019D-651F-44A0-8856-69C0267E5402}"/>
    <dgm:cxn modelId="{C84AFEB7-8C0D-4ACF-9971-4ADB98CC5CA1}" srcId="{3A511D4A-72CF-4FEE-9D6C-1700A60FEDE7}" destId="{FDB0DFEB-DA62-4742-B7BE-4174E6BE14DE}" srcOrd="2" destOrd="0" parTransId="{6E3606E7-4668-48BA-B266-289163E9763A}" sibTransId="{F8E81CA7-02FA-44A7-A902-6FE6C52DC491}"/>
    <dgm:cxn modelId="{40C784BD-854E-4C18-85B2-874068B9F9F8}" type="presOf" srcId="{FFC30660-A16D-4CF0-B771-330F63061B0E}" destId="{35B86E63-2A6E-4953-B792-00357DF4C3D8}" srcOrd="0" destOrd="0" presId="urn:microsoft.com/office/officeart/2005/8/layout/bProcess3"/>
    <dgm:cxn modelId="{F50D40C8-B351-4CBD-8F78-F79A62893FC0}" type="presOf" srcId="{ACAB453D-2DC6-42C5-8DA3-7A6CE6ED597F}" destId="{F04DA62C-E717-485C-AC1E-5A9D445E22B0}" srcOrd="1" destOrd="0" presId="urn:microsoft.com/office/officeart/2005/8/layout/bProcess3"/>
    <dgm:cxn modelId="{9E519ECA-369F-405E-AF5B-DC0A97B1146B}" type="presOf" srcId="{0AF7E856-B4C0-445C-8E4B-66E93FB46CDD}" destId="{558F9C28-2EE9-4A2F-AEBA-40E25A7D84C2}" srcOrd="1" destOrd="0" presId="urn:microsoft.com/office/officeart/2005/8/layout/bProcess3"/>
    <dgm:cxn modelId="{B87237D6-E3DB-46B7-8429-6A7E717426BA}" type="presOf" srcId="{ACAB453D-2DC6-42C5-8DA3-7A6CE6ED597F}" destId="{051D6147-3B5C-42CE-BB44-6C976A8DC254}" srcOrd="0" destOrd="0" presId="urn:microsoft.com/office/officeart/2005/8/layout/bProcess3"/>
    <dgm:cxn modelId="{FBB90AD7-9F1D-4929-9041-CF7FC21A1FA7}" type="presOf" srcId="{59545094-167A-4E15-8F1C-DE285770EC91}" destId="{201040E0-4AE9-406C-AA03-13C3CFFBDE99}" srcOrd="0" destOrd="0" presId="urn:microsoft.com/office/officeart/2005/8/layout/bProcess3"/>
    <dgm:cxn modelId="{FE8F3FD7-5853-4C66-A108-5CEBFF7C60D8}" type="presOf" srcId="{A7151E39-1F2C-4C2E-B3A2-FB28380A83C6}" destId="{A240FC2B-3D6E-442D-AB71-E2F446C9CA72}" srcOrd="0" destOrd="0" presId="urn:microsoft.com/office/officeart/2005/8/layout/bProcess3"/>
    <dgm:cxn modelId="{62B1A6D7-A3E8-414B-A4C4-0ACB6198CC08}" type="presOf" srcId="{0AF7E856-B4C0-445C-8E4B-66E93FB46CDD}" destId="{63549F02-0BBB-4923-A649-429DDE5F76B0}" srcOrd="0" destOrd="0" presId="urn:microsoft.com/office/officeart/2005/8/layout/bProcess3"/>
    <dgm:cxn modelId="{D0FA1DED-5F89-4F2E-BA96-CBE94869E865}" type="presOf" srcId="{F8E81CA7-02FA-44A7-A902-6FE6C52DC491}" destId="{361EC3AD-80D8-4336-974B-0E31B802BFFD}" srcOrd="1" destOrd="0" presId="urn:microsoft.com/office/officeart/2005/8/layout/bProcess3"/>
    <dgm:cxn modelId="{825318EE-35A1-4F58-B0B0-C525D5E6989E}" type="presOf" srcId="{9A99019D-651F-44A0-8856-69C0267E5402}" destId="{6AC90390-CE2B-48C0-8707-0AAC549A99D3}" srcOrd="1" destOrd="0" presId="urn:microsoft.com/office/officeart/2005/8/layout/bProcess3"/>
    <dgm:cxn modelId="{061368F0-EBF7-4716-A0D8-4B2AAAD6042E}" type="presOf" srcId="{10A2C928-C1B7-4AA0-A2C0-662E9B2F7363}" destId="{EED69167-7D76-4EFA-99B4-C4AD14BD5592}" srcOrd="0" destOrd="0" presId="urn:microsoft.com/office/officeart/2005/8/layout/bProcess3"/>
    <dgm:cxn modelId="{182966F2-F226-4A48-825F-F9AF855A62FD}" srcId="{3A511D4A-72CF-4FEE-9D6C-1700A60FEDE7}" destId="{09670CF6-248C-4BAB-812E-581DC22C7B18}" srcOrd="7" destOrd="0" parTransId="{D59DF18C-EC48-4303-BEBC-08B6B13AC216}" sibTransId="{ACAB453D-2DC6-42C5-8DA3-7A6CE6ED597F}"/>
    <dgm:cxn modelId="{757F5EF5-C4D5-45C8-B7BA-34925D9B8D86}" type="presOf" srcId="{0DAE47FE-8A88-41FC-9316-A6ACB5CE7A91}" destId="{C12AC3AF-0459-458D-A3DC-D2A9F79A9A1F}" srcOrd="0" destOrd="0" presId="urn:microsoft.com/office/officeart/2005/8/layout/bProcess3"/>
    <dgm:cxn modelId="{358EFBF6-36C1-41E2-A9AA-C61F5AAE52E6}" srcId="{3A511D4A-72CF-4FEE-9D6C-1700A60FEDE7}" destId="{6644F8B3-7899-4FF7-9148-CBF4AEC656C4}" srcOrd="4" destOrd="0" parTransId="{FE8DBD39-B55D-4CD6-A4A0-38AF46F56019}" sibTransId="{0AF7E856-B4C0-445C-8E4B-66E93FB46CDD}"/>
    <dgm:cxn modelId="{609013FC-31A6-4F6B-9866-AB8A9A6E727F}" type="presOf" srcId="{09670CF6-248C-4BAB-812E-581DC22C7B18}" destId="{DB0B597D-B31B-4620-900C-FC823BB2A869}" srcOrd="0" destOrd="0" presId="urn:microsoft.com/office/officeart/2005/8/layout/bProcess3"/>
    <dgm:cxn modelId="{7C2B4F40-FF29-4548-883D-4EB1E8489A72}" type="presParOf" srcId="{A9EEE4B3-EF7C-4C1D-8AD0-73A14A9D6FC2}" destId="{C12AC3AF-0459-458D-A3DC-D2A9F79A9A1F}" srcOrd="0" destOrd="0" presId="urn:microsoft.com/office/officeart/2005/8/layout/bProcess3"/>
    <dgm:cxn modelId="{52653068-D553-4273-8360-BE5A004C2323}" type="presParOf" srcId="{A9EEE4B3-EF7C-4C1D-8AD0-73A14A9D6FC2}" destId="{ED5FF79F-7AE9-4843-89A3-CAD2DCFF6D1B}" srcOrd="1" destOrd="0" presId="urn:microsoft.com/office/officeart/2005/8/layout/bProcess3"/>
    <dgm:cxn modelId="{C2BDFCF5-EA98-4B37-B0DA-6EE5D630D4FF}" type="presParOf" srcId="{ED5FF79F-7AE9-4843-89A3-CAD2DCFF6D1B}" destId="{473B4856-6418-49DC-8E8F-58AFAC679379}" srcOrd="0" destOrd="0" presId="urn:microsoft.com/office/officeart/2005/8/layout/bProcess3"/>
    <dgm:cxn modelId="{5C66907E-66B6-4605-9EDD-9F76297A515A}" type="presParOf" srcId="{A9EEE4B3-EF7C-4C1D-8AD0-73A14A9D6FC2}" destId="{EED69167-7D76-4EFA-99B4-C4AD14BD5592}" srcOrd="2" destOrd="0" presId="urn:microsoft.com/office/officeart/2005/8/layout/bProcess3"/>
    <dgm:cxn modelId="{6AA08730-35D7-404C-8B70-D20C88904ECC}" type="presParOf" srcId="{A9EEE4B3-EF7C-4C1D-8AD0-73A14A9D6FC2}" destId="{A7D8A438-E140-425D-8123-BC1E75465322}" srcOrd="3" destOrd="0" presId="urn:microsoft.com/office/officeart/2005/8/layout/bProcess3"/>
    <dgm:cxn modelId="{2601AD76-ECAC-4BB4-B34D-8BCE7F4FF36E}" type="presParOf" srcId="{A7D8A438-E140-425D-8123-BC1E75465322}" destId="{F5F6F3E3-C5A9-434F-93F9-A65D0D746344}" srcOrd="0" destOrd="0" presId="urn:microsoft.com/office/officeart/2005/8/layout/bProcess3"/>
    <dgm:cxn modelId="{0B7AC4A4-75FF-49E3-B8D7-AFDE3D0A3D04}" type="presParOf" srcId="{A9EEE4B3-EF7C-4C1D-8AD0-73A14A9D6FC2}" destId="{5D2D8270-C267-42E6-A4C6-D63E30CA1FE5}" srcOrd="4" destOrd="0" presId="urn:microsoft.com/office/officeart/2005/8/layout/bProcess3"/>
    <dgm:cxn modelId="{21F14F21-10A2-44EE-86EC-9AC254F11BF1}" type="presParOf" srcId="{A9EEE4B3-EF7C-4C1D-8AD0-73A14A9D6FC2}" destId="{CC898252-1BB2-48C2-AA24-87C25D533C8F}" srcOrd="5" destOrd="0" presId="urn:microsoft.com/office/officeart/2005/8/layout/bProcess3"/>
    <dgm:cxn modelId="{0622F00D-7564-4BDC-B435-0B52E6F3C9D2}" type="presParOf" srcId="{CC898252-1BB2-48C2-AA24-87C25D533C8F}" destId="{361EC3AD-80D8-4336-974B-0E31B802BFFD}" srcOrd="0" destOrd="0" presId="urn:microsoft.com/office/officeart/2005/8/layout/bProcess3"/>
    <dgm:cxn modelId="{3A7F973F-EAA4-4A81-B829-D5D57569504F}" type="presParOf" srcId="{A9EEE4B3-EF7C-4C1D-8AD0-73A14A9D6FC2}" destId="{8FAAE00D-ADEB-4068-A2D1-FB8E3E47A98A}" srcOrd="6" destOrd="0" presId="urn:microsoft.com/office/officeart/2005/8/layout/bProcess3"/>
    <dgm:cxn modelId="{1F673A2E-D727-4AFA-81B4-4EC4055414D6}" type="presParOf" srcId="{A9EEE4B3-EF7C-4C1D-8AD0-73A14A9D6FC2}" destId="{7AE10086-564E-4C9A-957B-588C3738A018}" srcOrd="7" destOrd="0" presId="urn:microsoft.com/office/officeart/2005/8/layout/bProcess3"/>
    <dgm:cxn modelId="{ED45C798-7A67-4557-AC74-43E350C3EFC4}" type="presParOf" srcId="{7AE10086-564E-4C9A-957B-588C3738A018}" destId="{6AC90390-CE2B-48C0-8707-0AAC549A99D3}" srcOrd="0" destOrd="0" presId="urn:microsoft.com/office/officeart/2005/8/layout/bProcess3"/>
    <dgm:cxn modelId="{7832A162-C194-4BEB-BB03-A52618D45240}" type="presParOf" srcId="{A9EEE4B3-EF7C-4C1D-8AD0-73A14A9D6FC2}" destId="{593D3F37-46E2-4A5F-B373-2DEAAF1D0913}" srcOrd="8" destOrd="0" presId="urn:microsoft.com/office/officeart/2005/8/layout/bProcess3"/>
    <dgm:cxn modelId="{16ACDEB6-63CE-44A9-B747-7B93A2A2AC31}" type="presParOf" srcId="{A9EEE4B3-EF7C-4C1D-8AD0-73A14A9D6FC2}" destId="{63549F02-0BBB-4923-A649-429DDE5F76B0}" srcOrd="9" destOrd="0" presId="urn:microsoft.com/office/officeart/2005/8/layout/bProcess3"/>
    <dgm:cxn modelId="{05382F37-6718-4874-A29C-85AE981AA551}" type="presParOf" srcId="{63549F02-0BBB-4923-A649-429DDE5F76B0}" destId="{558F9C28-2EE9-4A2F-AEBA-40E25A7D84C2}" srcOrd="0" destOrd="0" presId="urn:microsoft.com/office/officeart/2005/8/layout/bProcess3"/>
    <dgm:cxn modelId="{46717650-F415-4FA6-B576-CFA68FE11826}" type="presParOf" srcId="{A9EEE4B3-EF7C-4C1D-8AD0-73A14A9D6FC2}" destId="{A240FC2B-3D6E-442D-AB71-E2F446C9CA72}" srcOrd="10" destOrd="0" presId="urn:microsoft.com/office/officeart/2005/8/layout/bProcess3"/>
    <dgm:cxn modelId="{4E9DEC18-E7BD-471E-8AD1-4F79F0655BF5}" type="presParOf" srcId="{A9EEE4B3-EF7C-4C1D-8AD0-73A14A9D6FC2}" destId="{201040E0-4AE9-406C-AA03-13C3CFFBDE99}" srcOrd="11" destOrd="0" presId="urn:microsoft.com/office/officeart/2005/8/layout/bProcess3"/>
    <dgm:cxn modelId="{6DC43BA1-B76C-444B-80F4-517287656F96}" type="presParOf" srcId="{201040E0-4AE9-406C-AA03-13C3CFFBDE99}" destId="{FA902F15-40BB-43C1-8239-B8FE84EF8F78}" srcOrd="0" destOrd="0" presId="urn:microsoft.com/office/officeart/2005/8/layout/bProcess3"/>
    <dgm:cxn modelId="{7B78ED89-5272-4030-B322-3F1B1EFBF572}" type="presParOf" srcId="{A9EEE4B3-EF7C-4C1D-8AD0-73A14A9D6FC2}" destId="{35B86E63-2A6E-4953-B792-00357DF4C3D8}" srcOrd="12" destOrd="0" presId="urn:microsoft.com/office/officeart/2005/8/layout/bProcess3"/>
    <dgm:cxn modelId="{0FAAE79B-9C42-4A69-89EE-9D9C4CDD7C5B}" type="presParOf" srcId="{A9EEE4B3-EF7C-4C1D-8AD0-73A14A9D6FC2}" destId="{3218DAF6-A2E5-46B3-9305-205AE542BE14}" srcOrd="13" destOrd="0" presId="urn:microsoft.com/office/officeart/2005/8/layout/bProcess3"/>
    <dgm:cxn modelId="{0C888E9B-E05E-446A-ADA9-11E8AAA49B88}" type="presParOf" srcId="{3218DAF6-A2E5-46B3-9305-205AE542BE14}" destId="{2025DEDD-5357-461C-9D3B-2F019BEA88CC}" srcOrd="0" destOrd="0" presId="urn:microsoft.com/office/officeart/2005/8/layout/bProcess3"/>
    <dgm:cxn modelId="{65DACB74-8319-4372-9D6B-2D588005DF4C}" type="presParOf" srcId="{A9EEE4B3-EF7C-4C1D-8AD0-73A14A9D6FC2}" destId="{DB0B597D-B31B-4620-900C-FC823BB2A869}" srcOrd="14" destOrd="0" presId="urn:microsoft.com/office/officeart/2005/8/layout/bProcess3"/>
    <dgm:cxn modelId="{B224F6F2-7EEA-48F5-ABB3-FBDD1CE00773}" type="presParOf" srcId="{A9EEE4B3-EF7C-4C1D-8AD0-73A14A9D6FC2}" destId="{051D6147-3B5C-42CE-BB44-6C976A8DC254}" srcOrd="15" destOrd="0" presId="urn:microsoft.com/office/officeart/2005/8/layout/bProcess3"/>
    <dgm:cxn modelId="{1567052B-4CB5-46F1-A8DF-14B32D499B51}" type="presParOf" srcId="{051D6147-3B5C-42CE-BB44-6C976A8DC254}" destId="{F04DA62C-E717-485C-AC1E-5A9D445E22B0}" srcOrd="0" destOrd="0" presId="urn:microsoft.com/office/officeart/2005/8/layout/bProcess3"/>
    <dgm:cxn modelId="{E83AFC73-AD90-4EEC-823D-8C5406C8810F}" type="presParOf" srcId="{A9EEE4B3-EF7C-4C1D-8AD0-73A14A9D6FC2}" destId="{A1526A69-0CC3-420F-968F-8314AF79F902}" srcOrd="1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5FF79F-7AE9-4843-89A3-CAD2DCFF6D1B}">
      <dsp:nvSpPr>
        <dsp:cNvPr id="0" name=""/>
        <dsp:cNvSpPr/>
      </dsp:nvSpPr>
      <dsp:spPr>
        <a:xfrm>
          <a:off x="3737604" y="672856"/>
          <a:ext cx="518622" cy="91440"/>
        </a:xfrm>
        <a:custGeom>
          <a:avLst/>
          <a:gdLst/>
          <a:ahLst/>
          <a:cxnLst/>
          <a:rect l="0" t="0" r="0" b="0"/>
          <a:pathLst>
            <a:path>
              <a:moveTo>
                <a:pt x="0" y="45720"/>
              </a:moveTo>
              <a:lnTo>
                <a:pt x="51862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83185" y="715830"/>
        <a:ext cx="27461" cy="5492"/>
      </dsp:txXfrm>
    </dsp:sp>
    <dsp:sp modelId="{C12AC3AF-0459-458D-A3DC-D2A9F79A9A1F}">
      <dsp:nvSpPr>
        <dsp:cNvPr id="0" name=""/>
        <dsp:cNvSpPr/>
      </dsp:nvSpPr>
      <dsp:spPr>
        <a:xfrm>
          <a:off x="1351479" y="2199"/>
          <a:ext cx="2387924" cy="14327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ZAMMSA prepares a distribution plan 5 days in advance of raising a PO for services (Annex 13)</a:t>
          </a:r>
        </a:p>
      </dsp:txBody>
      <dsp:txXfrm>
        <a:off x="1351479" y="2199"/>
        <a:ext cx="2387924" cy="1432754"/>
      </dsp:txXfrm>
    </dsp:sp>
    <dsp:sp modelId="{A7D8A438-E140-425D-8123-BC1E75465322}">
      <dsp:nvSpPr>
        <dsp:cNvPr id="0" name=""/>
        <dsp:cNvSpPr/>
      </dsp:nvSpPr>
      <dsp:spPr>
        <a:xfrm>
          <a:off x="6674752" y="672856"/>
          <a:ext cx="518622" cy="91440"/>
        </a:xfrm>
        <a:custGeom>
          <a:avLst/>
          <a:gdLst/>
          <a:ahLst/>
          <a:cxnLst/>
          <a:rect l="0" t="0" r="0" b="0"/>
          <a:pathLst>
            <a:path>
              <a:moveTo>
                <a:pt x="0" y="45720"/>
              </a:moveTo>
              <a:lnTo>
                <a:pt x="51862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20333" y="715830"/>
        <a:ext cx="27461" cy="5492"/>
      </dsp:txXfrm>
    </dsp:sp>
    <dsp:sp modelId="{EED69167-7D76-4EFA-99B4-C4AD14BD5592}">
      <dsp:nvSpPr>
        <dsp:cNvPr id="0" name=""/>
        <dsp:cNvSpPr/>
      </dsp:nvSpPr>
      <dsp:spPr>
        <a:xfrm>
          <a:off x="4288627" y="2199"/>
          <a:ext cx="2387924" cy="14327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Chemonics prepares PO (Annex 17) that aligns with the distribution plan</a:t>
          </a:r>
        </a:p>
      </dsp:txBody>
      <dsp:txXfrm>
        <a:off x="4288627" y="2199"/>
        <a:ext cx="2387924" cy="1432754"/>
      </dsp:txXfrm>
    </dsp:sp>
    <dsp:sp modelId="{CC898252-1BB2-48C2-AA24-87C25D533C8F}">
      <dsp:nvSpPr>
        <dsp:cNvPr id="0" name=""/>
        <dsp:cNvSpPr/>
      </dsp:nvSpPr>
      <dsp:spPr>
        <a:xfrm>
          <a:off x="2545442" y="1433154"/>
          <a:ext cx="5874295" cy="518622"/>
        </a:xfrm>
        <a:custGeom>
          <a:avLst/>
          <a:gdLst/>
          <a:ahLst/>
          <a:cxnLst/>
          <a:rect l="0" t="0" r="0" b="0"/>
          <a:pathLst>
            <a:path>
              <a:moveTo>
                <a:pt x="5874295" y="0"/>
              </a:moveTo>
              <a:lnTo>
                <a:pt x="5874295" y="276411"/>
              </a:lnTo>
              <a:lnTo>
                <a:pt x="0" y="276411"/>
              </a:lnTo>
              <a:lnTo>
                <a:pt x="0" y="518622"/>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35092" y="1689719"/>
        <a:ext cx="294995" cy="5492"/>
      </dsp:txXfrm>
    </dsp:sp>
    <dsp:sp modelId="{5D2D8270-C267-42E6-A4C6-D63E30CA1FE5}">
      <dsp:nvSpPr>
        <dsp:cNvPr id="0" name=""/>
        <dsp:cNvSpPr/>
      </dsp:nvSpPr>
      <dsp:spPr>
        <a:xfrm>
          <a:off x="7225775" y="2199"/>
          <a:ext cx="2387924" cy="14327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Upon PO signature, 3PL Subcontractor to provide requested trucks within 48 hours, preferably 24 hours </a:t>
          </a:r>
        </a:p>
      </dsp:txBody>
      <dsp:txXfrm>
        <a:off x="7225775" y="2199"/>
        <a:ext cx="2387924" cy="1432754"/>
      </dsp:txXfrm>
    </dsp:sp>
    <dsp:sp modelId="{7AE10086-564E-4C9A-957B-588C3738A018}">
      <dsp:nvSpPr>
        <dsp:cNvPr id="0" name=""/>
        <dsp:cNvSpPr/>
      </dsp:nvSpPr>
      <dsp:spPr>
        <a:xfrm>
          <a:off x="3737604" y="2654834"/>
          <a:ext cx="518622" cy="91440"/>
        </a:xfrm>
        <a:custGeom>
          <a:avLst/>
          <a:gdLst/>
          <a:ahLst/>
          <a:cxnLst/>
          <a:rect l="0" t="0" r="0" b="0"/>
          <a:pathLst>
            <a:path>
              <a:moveTo>
                <a:pt x="0" y="45720"/>
              </a:moveTo>
              <a:lnTo>
                <a:pt x="51862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M" sz="500" kern="1200"/>
        </a:p>
      </dsp:txBody>
      <dsp:txXfrm>
        <a:off x="3983185" y="2697808"/>
        <a:ext cx="27461" cy="5492"/>
      </dsp:txXfrm>
    </dsp:sp>
    <dsp:sp modelId="{8FAAE00D-ADEB-4068-A2D1-FB8E3E47A98A}">
      <dsp:nvSpPr>
        <dsp:cNvPr id="0" name=""/>
        <dsp:cNvSpPr/>
      </dsp:nvSpPr>
      <dsp:spPr>
        <a:xfrm>
          <a:off x="1351479" y="1984177"/>
          <a:ext cx="2387924" cy="14327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Chemonics and ZAMMSA inspect the vehicle before loading (Annex 7)</a:t>
          </a:r>
          <a:endParaRPr lang="en-ZM" sz="1700" kern="1200"/>
        </a:p>
      </dsp:txBody>
      <dsp:txXfrm>
        <a:off x="1351479" y="1984177"/>
        <a:ext cx="2387924" cy="1432754"/>
      </dsp:txXfrm>
    </dsp:sp>
    <dsp:sp modelId="{63549F02-0BBB-4923-A649-429DDE5F76B0}">
      <dsp:nvSpPr>
        <dsp:cNvPr id="0" name=""/>
        <dsp:cNvSpPr/>
      </dsp:nvSpPr>
      <dsp:spPr>
        <a:xfrm>
          <a:off x="6674752" y="2654834"/>
          <a:ext cx="518622" cy="91440"/>
        </a:xfrm>
        <a:custGeom>
          <a:avLst/>
          <a:gdLst/>
          <a:ahLst/>
          <a:cxnLst/>
          <a:rect l="0" t="0" r="0" b="0"/>
          <a:pathLst>
            <a:path>
              <a:moveTo>
                <a:pt x="0" y="45720"/>
              </a:moveTo>
              <a:lnTo>
                <a:pt x="51862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20333" y="2697808"/>
        <a:ext cx="27461" cy="5492"/>
      </dsp:txXfrm>
    </dsp:sp>
    <dsp:sp modelId="{593D3F37-46E2-4A5F-B373-2DEAAF1D0913}">
      <dsp:nvSpPr>
        <dsp:cNvPr id="0" name=""/>
        <dsp:cNvSpPr/>
      </dsp:nvSpPr>
      <dsp:spPr>
        <a:xfrm>
          <a:off x="4288627" y="1984177"/>
          <a:ext cx="2387924" cy="14327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ZAMMSA loads truck within target of 4 hours</a:t>
          </a:r>
        </a:p>
      </dsp:txBody>
      <dsp:txXfrm>
        <a:off x="4288627" y="1984177"/>
        <a:ext cx="2387924" cy="1432754"/>
      </dsp:txXfrm>
    </dsp:sp>
    <dsp:sp modelId="{201040E0-4AE9-406C-AA03-13C3CFFBDE99}">
      <dsp:nvSpPr>
        <dsp:cNvPr id="0" name=""/>
        <dsp:cNvSpPr/>
      </dsp:nvSpPr>
      <dsp:spPr>
        <a:xfrm>
          <a:off x="2545442" y="3415131"/>
          <a:ext cx="5874295" cy="518622"/>
        </a:xfrm>
        <a:custGeom>
          <a:avLst/>
          <a:gdLst/>
          <a:ahLst/>
          <a:cxnLst/>
          <a:rect l="0" t="0" r="0" b="0"/>
          <a:pathLst>
            <a:path>
              <a:moveTo>
                <a:pt x="5874295" y="0"/>
              </a:moveTo>
              <a:lnTo>
                <a:pt x="5874295" y="276411"/>
              </a:lnTo>
              <a:lnTo>
                <a:pt x="0" y="276411"/>
              </a:lnTo>
              <a:lnTo>
                <a:pt x="0" y="518622"/>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35092" y="3671697"/>
        <a:ext cx="294995" cy="5492"/>
      </dsp:txXfrm>
    </dsp:sp>
    <dsp:sp modelId="{A240FC2B-3D6E-442D-AB71-E2F446C9CA72}">
      <dsp:nvSpPr>
        <dsp:cNvPr id="0" name=""/>
        <dsp:cNvSpPr/>
      </dsp:nvSpPr>
      <dsp:spPr>
        <a:xfrm>
          <a:off x="7225775" y="1984177"/>
          <a:ext cx="2387924" cy="14327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Truck dispatch.</a:t>
          </a:r>
        </a:p>
      </dsp:txBody>
      <dsp:txXfrm>
        <a:off x="7225775" y="1984177"/>
        <a:ext cx="2387924" cy="1432754"/>
      </dsp:txXfrm>
    </dsp:sp>
    <dsp:sp modelId="{3218DAF6-A2E5-46B3-9305-205AE542BE14}">
      <dsp:nvSpPr>
        <dsp:cNvPr id="0" name=""/>
        <dsp:cNvSpPr/>
      </dsp:nvSpPr>
      <dsp:spPr>
        <a:xfrm>
          <a:off x="3737604" y="4636812"/>
          <a:ext cx="518622" cy="91440"/>
        </a:xfrm>
        <a:custGeom>
          <a:avLst/>
          <a:gdLst/>
          <a:ahLst/>
          <a:cxnLst/>
          <a:rect l="0" t="0" r="0" b="0"/>
          <a:pathLst>
            <a:path>
              <a:moveTo>
                <a:pt x="0" y="45720"/>
              </a:moveTo>
              <a:lnTo>
                <a:pt x="51862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83185" y="4679786"/>
        <a:ext cx="27461" cy="5492"/>
      </dsp:txXfrm>
    </dsp:sp>
    <dsp:sp modelId="{35B86E63-2A6E-4953-B792-00357DF4C3D8}">
      <dsp:nvSpPr>
        <dsp:cNvPr id="0" name=""/>
        <dsp:cNvSpPr/>
      </dsp:nvSpPr>
      <dsp:spPr>
        <a:xfrm>
          <a:off x="1351479" y="3966154"/>
          <a:ext cx="2387924" cy="14327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Delivery and receipt of countersigned </a:t>
          </a:r>
          <a:r>
            <a:rPr lang="en-US" sz="1700" kern="1200">
              <a:effectLst/>
              <a:latin typeface="Times New Roman" panose="02020603050405020304" pitchFamily="18" charset="0"/>
              <a:ea typeface="Times New Roman" panose="02020603050405020304" pitchFamily="18" charset="0"/>
            </a:rPr>
            <a:t>POD (see page 25 in RFP).</a:t>
          </a:r>
        </a:p>
      </dsp:txBody>
      <dsp:txXfrm>
        <a:off x="1351479" y="3966154"/>
        <a:ext cx="2387924" cy="1432754"/>
      </dsp:txXfrm>
    </dsp:sp>
    <dsp:sp modelId="{051D6147-3B5C-42CE-BB44-6C976A8DC254}">
      <dsp:nvSpPr>
        <dsp:cNvPr id="0" name=""/>
        <dsp:cNvSpPr/>
      </dsp:nvSpPr>
      <dsp:spPr>
        <a:xfrm>
          <a:off x="6674752" y="4636812"/>
          <a:ext cx="518622" cy="91440"/>
        </a:xfrm>
        <a:custGeom>
          <a:avLst/>
          <a:gdLst/>
          <a:ahLst/>
          <a:cxnLst/>
          <a:rect l="0" t="0" r="0" b="0"/>
          <a:pathLst>
            <a:path>
              <a:moveTo>
                <a:pt x="0" y="45720"/>
              </a:moveTo>
              <a:lnTo>
                <a:pt x="51862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20333" y="4679786"/>
        <a:ext cx="27461" cy="5492"/>
      </dsp:txXfrm>
    </dsp:sp>
    <dsp:sp modelId="{DB0B597D-B31B-4620-900C-FC823BB2A869}">
      <dsp:nvSpPr>
        <dsp:cNvPr id="0" name=""/>
        <dsp:cNvSpPr/>
      </dsp:nvSpPr>
      <dsp:spPr>
        <a:xfrm>
          <a:off x="4288627" y="3966154"/>
          <a:ext cx="2387924" cy="14327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effectLst/>
              <a:latin typeface="Times New Roman" panose="02020603050405020304" pitchFamily="18" charset="0"/>
              <a:ea typeface="Times New Roman" panose="02020603050405020304" pitchFamily="18" charset="0"/>
            </a:rPr>
            <a:t>POD transmitted by 3PL Subcontractor within 72 hours.</a:t>
          </a:r>
        </a:p>
      </dsp:txBody>
      <dsp:txXfrm>
        <a:off x="4288627" y="3966154"/>
        <a:ext cx="2387924" cy="1432754"/>
      </dsp:txXfrm>
    </dsp:sp>
    <dsp:sp modelId="{A1526A69-0CC3-420F-968F-8314AF79F902}">
      <dsp:nvSpPr>
        <dsp:cNvPr id="0" name=""/>
        <dsp:cNvSpPr/>
      </dsp:nvSpPr>
      <dsp:spPr>
        <a:xfrm>
          <a:off x="7225775" y="3966154"/>
          <a:ext cx="2387924" cy="14327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effectLst/>
              <a:latin typeface="Times New Roman" panose="02020603050405020304" pitchFamily="18" charset="0"/>
              <a:ea typeface="Times New Roman" panose="02020603050405020304" pitchFamily="18" charset="0"/>
            </a:rPr>
            <a:t> Invoicing &amp; Payment within 10 business days</a:t>
          </a:r>
        </a:p>
      </dsp:txBody>
      <dsp:txXfrm>
        <a:off x="7225775" y="3966154"/>
        <a:ext cx="2387924" cy="1432754"/>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EC963EE3-9A05-4449-BD98-29215766B886}" type="datetimeFigureOut">
              <a:rPr lang="en-US" smtClean="0"/>
              <a:t>10/21/2024</a:t>
            </a:fld>
            <a:endParaRPr lang="en-US"/>
          </a:p>
        </p:txBody>
      </p:sp>
      <p:sp>
        <p:nvSpPr>
          <p:cNvPr id="4" name="Slide Image Placeholder 3"/>
          <p:cNvSpPr>
            <a:spLocks noGrp="1" noRot="1" noChangeAspect="1"/>
          </p:cNvSpPr>
          <p:nvPr>
            <p:ph type="sldImg" idx="2"/>
          </p:nvPr>
        </p:nvSpPr>
        <p:spPr>
          <a:xfrm>
            <a:off x="325438" y="698500"/>
            <a:ext cx="6207125"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1ED8DDF5-5274-934F-A34C-A9C556A65976}" type="slidenum">
              <a:rPr lang="en-US" smtClean="0"/>
              <a:t>‹#›</a:t>
            </a:fld>
            <a:endParaRPr lang="en-US"/>
          </a:p>
        </p:txBody>
      </p:sp>
    </p:spTree>
    <p:extLst>
      <p:ext uri="{BB962C8B-B14F-4D97-AF65-F5344CB8AC3E}">
        <p14:creationId xmlns:p14="http://schemas.microsoft.com/office/powerpoint/2010/main" val="9811192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M"/>
          </a:p>
        </p:txBody>
      </p:sp>
      <p:sp>
        <p:nvSpPr>
          <p:cNvPr id="4" name="Slide Number Placeholder 3"/>
          <p:cNvSpPr>
            <a:spLocks noGrp="1"/>
          </p:cNvSpPr>
          <p:nvPr>
            <p:ph type="sldNum" sz="quarter" idx="5"/>
          </p:nvPr>
        </p:nvSpPr>
        <p:spPr/>
        <p:txBody>
          <a:bodyPr/>
          <a:lstStyle/>
          <a:p>
            <a:fld id="{1ED8DDF5-5274-934F-A34C-A9C556A65976}" type="slidenum">
              <a:rPr lang="en-US" smtClean="0"/>
              <a:t>23</a:t>
            </a:fld>
            <a:endParaRPr lang="en-US"/>
          </a:p>
        </p:txBody>
      </p:sp>
    </p:spTree>
    <p:extLst>
      <p:ext uri="{BB962C8B-B14F-4D97-AF65-F5344CB8AC3E}">
        <p14:creationId xmlns:p14="http://schemas.microsoft.com/office/powerpoint/2010/main" val="34433829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Title Slide">
    <p:spTree>
      <p:nvGrpSpPr>
        <p:cNvPr id="1" name=""/>
        <p:cNvGrpSpPr/>
        <p:nvPr/>
      </p:nvGrpSpPr>
      <p:grpSpPr>
        <a:xfrm>
          <a:off x="0" y="0"/>
          <a:ext cx="0" cy="0"/>
          <a:chOff x="0" y="0"/>
          <a:chExt cx="0" cy="0"/>
        </a:xfrm>
      </p:grpSpPr>
      <p:sp>
        <p:nvSpPr>
          <p:cNvPr id="10" name="Text Placeholder 3"/>
          <p:cNvSpPr>
            <a:spLocks noGrp="1"/>
          </p:cNvSpPr>
          <p:nvPr>
            <p:ph type="body" sz="quarter" idx="11" hasCustomPrompt="1"/>
          </p:nvPr>
        </p:nvSpPr>
        <p:spPr>
          <a:xfrm>
            <a:off x="117618" y="114969"/>
            <a:ext cx="4753486" cy="2790601"/>
          </a:xfrm>
          <a:prstGeom prst="rect">
            <a:avLst/>
          </a:prstGeom>
        </p:spPr>
        <p:txBody>
          <a:bodyPr rIns="0">
            <a:noAutofit/>
          </a:bodyPr>
          <a:lstStyle>
            <a:lvl1pPr marL="0" indent="0" algn="l">
              <a:buNone/>
              <a:defRPr sz="3600" b="0">
                <a:solidFill>
                  <a:srgbClr val="E67C49"/>
                </a:solidFill>
              </a:defRPr>
            </a:lvl1pPr>
            <a:lvl2pPr marL="457189" indent="0" algn="r">
              <a:spcBef>
                <a:spcPts val="2376"/>
              </a:spcBef>
              <a:buNone/>
              <a:defRPr sz="1600">
                <a:solidFill>
                  <a:schemeClr val="accent5"/>
                </a:solidFill>
              </a:defRPr>
            </a:lvl2pPr>
            <a:lvl3pPr marL="914377" indent="0" algn="r">
              <a:buNone/>
              <a:defRPr sz="2400"/>
            </a:lvl3pPr>
            <a:lvl4pPr marL="1371566" indent="0" algn="r">
              <a:buNone/>
              <a:defRPr sz="2400"/>
            </a:lvl4pPr>
            <a:lvl5pPr marL="1828754" indent="0" algn="r">
              <a:buNone/>
              <a:defRPr sz="2400"/>
            </a:lvl5pPr>
          </a:lstStyle>
          <a:p>
            <a:pPr lvl="0"/>
            <a:r>
              <a:rPr lang="en-US"/>
              <a:t>USAID-funded Program for Advancing Supply Chain Outcomes</a:t>
            </a:r>
          </a:p>
          <a:p>
            <a:pPr lvl="0"/>
            <a:r>
              <a:rPr lang="en-US"/>
              <a:t>(PASCO)</a:t>
            </a:r>
          </a:p>
        </p:txBody>
      </p:sp>
      <p:sp>
        <p:nvSpPr>
          <p:cNvPr id="11" name="Text Placeholder 3"/>
          <p:cNvSpPr>
            <a:spLocks noGrp="1"/>
          </p:cNvSpPr>
          <p:nvPr>
            <p:ph type="body" sz="quarter" idx="12" hasCustomPrompt="1"/>
          </p:nvPr>
        </p:nvSpPr>
        <p:spPr>
          <a:xfrm>
            <a:off x="108425" y="4527765"/>
            <a:ext cx="4753485" cy="661417"/>
          </a:xfrm>
          <a:prstGeom prst="rect">
            <a:avLst/>
          </a:prstGeom>
        </p:spPr>
        <p:txBody>
          <a:bodyPr rIns="0">
            <a:noAutofit/>
          </a:bodyPr>
          <a:lstStyle>
            <a:lvl1pPr marL="0" indent="0" algn="l">
              <a:buNone/>
              <a:defRPr sz="2000">
                <a:solidFill>
                  <a:srgbClr val="009F8A"/>
                </a:solidFill>
              </a:defRPr>
            </a:lvl1pPr>
            <a:lvl2pPr marL="457189" indent="0" algn="r">
              <a:spcBef>
                <a:spcPts val="2376"/>
              </a:spcBef>
              <a:buNone/>
              <a:defRPr sz="1600">
                <a:solidFill>
                  <a:schemeClr val="accent5"/>
                </a:solidFill>
              </a:defRPr>
            </a:lvl2pPr>
            <a:lvl3pPr marL="914377" indent="0" algn="r">
              <a:buNone/>
              <a:defRPr sz="2400"/>
            </a:lvl3pPr>
            <a:lvl4pPr marL="1371566" indent="0" algn="r">
              <a:buNone/>
              <a:defRPr sz="2400"/>
            </a:lvl4pPr>
            <a:lvl5pPr marL="1828754" indent="0" algn="r">
              <a:buNone/>
              <a:defRPr sz="2400"/>
            </a:lvl5pPr>
          </a:lstStyle>
          <a:p>
            <a:pPr lvl="0"/>
            <a:r>
              <a:rPr lang="en-US"/>
              <a:t>Subtitle</a:t>
            </a:r>
          </a:p>
        </p:txBody>
      </p:sp>
      <p:pic>
        <p:nvPicPr>
          <p:cNvPr id="13" name="Picture 12" descr="symbol.png"/>
          <p:cNvPicPr>
            <a:picLocks noChangeAspect="1"/>
          </p:cNvPicPr>
          <p:nvPr userDrawn="1"/>
        </p:nvPicPr>
        <p:blipFill rotWithShape="1">
          <a:blip r:embed="rId2">
            <a:alphaModFix amt="18000"/>
            <a:extLst>
              <a:ext uri="{28A0092B-C50C-407E-A947-70E740481C1C}">
                <a14:useLocalDpi xmlns:a14="http://schemas.microsoft.com/office/drawing/2010/main" val="0"/>
              </a:ext>
            </a:extLst>
          </a:blip>
          <a:srcRect t="3557" r="50000" b="1754"/>
          <a:stretch/>
        </p:blipFill>
        <p:spPr>
          <a:xfrm>
            <a:off x="8562049" y="0"/>
            <a:ext cx="3629952" cy="6869769"/>
          </a:xfrm>
          <a:prstGeom prst="rect">
            <a:avLst/>
          </a:prstGeom>
        </p:spPr>
      </p:pic>
      <p:pic>
        <p:nvPicPr>
          <p:cNvPr id="2" name="Picture 1">
            <a:extLst>
              <a:ext uri="{FF2B5EF4-FFF2-40B4-BE49-F238E27FC236}">
                <a16:creationId xmlns:a16="http://schemas.microsoft.com/office/drawing/2014/main" id="{4FCF0E2F-4D3A-201D-0C01-6D22F9887E0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0443" y="6139879"/>
            <a:ext cx="2035467" cy="610640"/>
          </a:xfrm>
          <a:prstGeom prst="rect">
            <a:avLst/>
          </a:prstGeom>
        </p:spPr>
      </p:pic>
      <p:sp>
        <p:nvSpPr>
          <p:cNvPr id="16" name="Text Placeholder 3">
            <a:extLst>
              <a:ext uri="{FF2B5EF4-FFF2-40B4-BE49-F238E27FC236}">
                <a16:creationId xmlns:a16="http://schemas.microsoft.com/office/drawing/2014/main" id="{69801858-F946-9C02-E874-86A1B57EE761}"/>
              </a:ext>
            </a:extLst>
          </p:cNvPr>
          <p:cNvSpPr>
            <a:spLocks noGrp="1"/>
          </p:cNvSpPr>
          <p:nvPr>
            <p:ph type="body" sz="quarter" idx="13" hasCustomPrompt="1"/>
          </p:nvPr>
        </p:nvSpPr>
        <p:spPr>
          <a:xfrm>
            <a:off x="117618" y="3104570"/>
            <a:ext cx="4753486" cy="1184695"/>
          </a:xfrm>
          <a:prstGeom prst="rect">
            <a:avLst/>
          </a:prstGeom>
        </p:spPr>
        <p:txBody>
          <a:bodyPr rIns="0">
            <a:noAutofit/>
          </a:bodyPr>
          <a:lstStyle>
            <a:lvl1pPr marL="0" indent="0" algn="l">
              <a:buNone/>
              <a:defRPr sz="2800">
                <a:solidFill>
                  <a:srgbClr val="009F8A"/>
                </a:solidFill>
              </a:defRPr>
            </a:lvl1pPr>
            <a:lvl2pPr marL="457189" indent="0" algn="r">
              <a:spcBef>
                <a:spcPts val="2376"/>
              </a:spcBef>
              <a:buNone/>
              <a:defRPr sz="1600">
                <a:solidFill>
                  <a:schemeClr val="accent5"/>
                </a:solidFill>
              </a:defRPr>
            </a:lvl2pPr>
            <a:lvl3pPr marL="914377" indent="0" algn="r">
              <a:buNone/>
              <a:defRPr sz="2400"/>
            </a:lvl3pPr>
            <a:lvl4pPr marL="1371566" indent="0" algn="r">
              <a:buNone/>
              <a:defRPr sz="2400"/>
            </a:lvl4pPr>
            <a:lvl5pPr marL="1828754" indent="0" algn="r">
              <a:buNone/>
              <a:defRPr sz="2400"/>
            </a:lvl5pPr>
          </a:lstStyle>
          <a:p>
            <a:pPr lvl="0"/>
            <a:r>
              <a:rPr lang="en-US"/>
              <a:t>Title</a:t>
            </a:r>
          </a:p>
        </p:txBody>
      </p:sp>
      <p:pic>
        <p:nvPicPr>
          <p:cNvPr id="7" name="Picture 6" descr="A group of men standing next to a large truck&#10;&#10;Description automatically generated with medium confidence">
            <a:extLst>
              <a:ext uri="{FF2B5EF4-FFF2-40B4-BE49-F238E27FC236}">
                <a16:creationId xmlns:a16="http://schemas.microsoft.com/office/drawing/2014/main" id="{10FA9298-F603-167A-847E-7967B4302BE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73004" y="11904"/>
            <a:ext cx="7212274" cy="4807009"/>
          </a:xfrm>
          <a:prstGeom prst="rect">
            <a:avLst/>
          </a:prstGeom>
        </p:spPr>
      </p:pic>
      <p:pic>
        <p:nvPicPr>
          <p:cNvPr id="5" name="Picture 4" descr="Text&#10;&#10;Description automatically generated">
            <a:extLst>
              <a:ext uri="{FF2B5EF4-FFF2-40B4-BE49-F238E27FC236}">
                <a16:creationId xmlns:a16="http://schemas.microsoft.com/office/drawing/2014/main" id="{666EC640-C8DC-9752-5C42-6B5A527B208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12701" y="5953978"/>
            <a:ext cx="2149760" cy="796541"/>
          </a:xfrm>
          <a:prstGeom prst="rect">
            <a:avLst/>
          </a:prstGeom>
        </p:spPr>
      </p:pic>
      <p:pic>
        <p:nvPicPr>
          <p:cNvPr id="3" name="Picture 2">
            <a:extLst>
              <a:ext uri="{FF2B5EF4-FFF2-40B4-BE49-F238E27FC236}">
                <a16:creationId xmlns:a16="http://schemas.microsoft.com/office/drawing/2014/main" id="{79D9E66B-F886-6C01-8FD7-FC212A08A7ED}"/>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348771" y="5903389"/>
            <a:ext cx="1316949" cy="847130"/>
          </a:xfrm>
          <a:prstGeom prst="rect">
            <a:avLst/>
          </a:prstGeom>
          <a:noFill/>
          <a:ln>
            <a:noFill/>
          </a:ln>
        </p:spPr>
      </p:pic>
    </p:spTree>
    <p:extLst>
      <p:ext uri="{BB962C8B-B14F-4D97-AF65-F5344CB8AC3E}">
        <p14:creationId xmlns:p14="http://schemas.microsoft.com/office/powerpoint/2010/main" val="100334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1_Title Slide">
    <p:spTree>
      <p:nvGrpSpPr>
        <p:cNvPr id="1" name=""/>
        <p:cNvGrpSpPr/>
        <p:nvPr/>
      </p:nvGrpSpPr>
      <p:grpSpPr>
        <a:xfrm>
          <a:off x="0" y="0"/>
          <a:ext cx="0" cy="0"/>
          <a:chOff x="0" y="0"/>
          <a:chExt cx="0" cy="0"/>
        </a:xfrm>
      </p:grpSpPr>
      <p:sp>
        <p:nvSpPr>
          <p:cNvPr id="10" name="Text Placeholder 3"/>
          <p:cNvSpPr>
            <a:spLocks noGrp="1"/>
          </p:cNvSpPr>
          <p:nvPr>
            <p:ph type="body" sz="quarter" idx="11" hasCustomPrompt="1"/>
          </p:nvPr>
        </p:nvSpPr>
        <p:spPr>
          <a:xfrm>
            <a:off x="117618" y="114969"/>
            <a:ext cx="4753486" cy="2790601"/>
          </a:xfrm>
          <a:prstGeom prst="rect">
            <a:avLst/>
          </a:prstGeom>
        </p:spPr>
        <p:txBody>
          <a:bodyPr rIns="0">
            <a:noAutofit/>
          </a:bodyPr>
          <a:lstStyle>
            <a:lvl1pPr marL="0" indent="0" algn="l">
              <a:buNone/>
              <a:defRPr sz="3600" b="0">
                <a:solidFill>
                  <a:srgbClr val="E67C49"/>
                </a:solidFill>
              </a:defRPr>
            </a:lvl1pPr>
            <a:lvl2pPr marL="457189" indent="0" algn="r">
              <a:spcBef>
                <a:spcPts val="2376"/>
              </a:spcBef>
              <a:buNone/>
              <a:defRPr sz="1600">
                <a:solidFill>
                  <a:schemeClr val="accent5"/>
                </a:solidFill>
              </a:defRPr>
            </a:lvl2pPr>
            <a:lvl3pPr marL="914377" indent="0" algn="r">
              <a:buNone/>
              <a:defRPr sz="2400"/>
            </a:lvl3pPr>
            <a:lvl4pPr marL="1371566" indent="0" algn="r">
              <a:buNone/>
              <a:defRPr sz="2400"/>
            </a:lvl4pPr>
            <a:lvl5pPr marL="1828754" indent="0" algn="r">
              <a:buNone/>
              <a:defRPr sz="2400"/>
            </a:lvl5pPr>
          </a:lstStyle>
          <a:p>
            <a:pPr lvl="0"/>
            <a:r>
              <a:rPr lang="en-US"/>
              <a:t>USAID-funded Program for Advancing Supply Chain Outcomes</a:t>
            </a:r>
          </a:p>
          <a:p>
            <a:pPr lvl="0"/>
            <a:r>
              <a:rPr lang="en-US"/>
              <a:t>(PASCO)</a:t>
            </a:r>
          </a:p>
        </p:txBody>
      </p:sp>
      <p:sp>
        <p:nvSpPr>
          <p:cNvPr id="11" name="Text Placeholder 3"/>
          <p:cNvSpPr>
            <a:spLocks noGrp="1"/>
          </p:cNvSpPr>
          <p:nvPr>
            <p:ph type="body" sz="quarter" idx="12" hasCustomPrompt="1"/>
          </p:nvPr>
        </p:nvSpPr>
        <p:spPr>
          <a:xfrm>
            <a:off x="108425" y="4527765"/>
            <a:ext cx="4753485" cy="661417"/>
          </a:xfrm>
          <a:prstGeom prst="rect">
            <a:avLst/>
          </a:prstGeom>
        </p:spPr>
        <p:txBody>
          <a:bodyPr rIns="0">
            <a:noAutofit/>
          </a:bodyPr>
          <a:lstStyle>
            <a:lvl1pPr marL="0" indent="0" algn="l">
              <a:buNone/>
              <a:defRPr sz="2000">
                <a:solidFill>
                  <a:srgbClr val="009F8A"/>
                </a:solidFill>
              </a:defRPr>
            </a:lvl1pPr>
            <a:lvl2pPr marL="457189" indent="0" algn="r">
              <a:spcBef>
                <a:spcPts val="2376"/>
              </a:spcBef>
              <a:buNone/>
              <a:defRPr sz="1600">
                <a:solidFill>
                  <a:schemeClr val="accent5"/>
                </a:solidFill>
              </a:defRPr>
            </a:lvl2pPr>
            <a:lvl3pPr marL="914377" indent="0" algn="r">
              <a:buNone/>
              <a:defRPr sz="2400"/>
            </a:lvl3pPr>
            <a:lvl4pPr marL="1371566" indent="0" algn="r">
              <a:buNone/>
              <a:defRPr sz="2400"/>
            </a:lvl4pPr>
            <a:lvl5pPr marL="1828754" indent="0" algn="r">
              <a:buNone/>
              <a:defRPr sz="2400"/>
            </a:lvl5pPr>
          </a:lstStyle>
          <a:p>
            <a:pPr lvl="0"/>
            <a:r>
              <a:rPr lang="en-US"/>
              <a:t>Subtitle</a:t>
            </a:r>
          </a:p>
        </p:txBody>
      </p:sp>
      <p:pic>
        <p:nvPicPr>
          <p:cNvPr id="13" name="Picture 12" descr="symbol.png"/>
          <p:cNvPicPr>
            <a:picLocks noChangeAspect="1"/>
          </p:cNvPicPr>
          <p:nvPr userDrawn="1"/>
        </p:nvPicPr>
        <p:blipFill rotWithShape="1">
          <a:blip r:embed="rId2">
            <a:alphaModFix amt="18000"/>
            <a:extLst>
              <a:ext uri="{28A0092B-C50C-407E-A947-70E740481C1C}">
                <a14:useLocalDpi xmlns:a14="http://schemas.microsoft.com/office/drawing/2010/main" val="0"/>
              </a:ext>
            </a:extLst>
          </a:blip>
          <a:srcRect t="3557" r="50000" b="1754"/>
          <a:stretch/>
        </p:blipFill>
        <p:spPr>
          <a:xfrm>
            <a:off x="8562049" y="0"/>
            <a:ext cx="3629952" cy="6869769"/>
          </a:xfrm>
          <a:prstGeom prst="rect">
            <a:avLst/>
          </a:prstGeom>
        </p:spPr>
      </p:pic>
      <p:pic>
        <p:nvPicPr>
          <p:cNvPr id="2" name="Picture 1">
            <a:extLst>
              <a:ext uri="{FF2B5EF4-FFF2-40B4-BE49-F238E27FC236}">
                <a16:creationId xmlns:a16="http://schemas.microsoft.com/office/drawing/2014/main" id="{4FCF0E2F-4D3A-201D-0C01-6D22F9887E0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0443" y="6139879"/>
            <a:ext cx="2035467" cy="610640"/>
          </a:xfrm>
          <a:prstGeom prst="rect">
            <a:avLst/>
          </a:prstGeom>
        </p:spPr>
      </p:pic>
      <p:sp>
        <p:nvSpPr>
          <p:cNvPr id="16" name="Text Placeholder 3">
            <a:extLst>
              <a:ext uri="{FF2B5EF4-FFF2-40B4-BE49-F238E27FC236}">
                <a16:creationId xmlns:a16="http://schemas.microsoft.com/office/drawing/2014/main" id="{69801858-F946-9C02-E874-86A1B57EE761}"/>
              </a:ext>
            </a:extLst>
          </p:cNvPr>
          <p:cNvSpPr>
            <a:spLocks noGrp="1"/>
          </p:cNvSpPr>
          <p:nvPr>
            <p:ph type="body" sz="quarter" idx="13" hasCustomPrompt="1"/>
          </p:nvPr>
        </p:nvSpPr>
        <p:spPr>
          <a:xfrm>
            <a:off x="117618" y="3104570"/>
            <a:ext cx="4753486" cy="1184695"/>
          </a:xfrm>
          <a:prstGeom prst="rect">
            <a:avLst/>
          </a:prstGeom>
        </p:spPr>
        <p:txBody>
          <a:bodyPr rIns="0">
            <a:noAutofit/>
          </a:bodyPr>
          <a:lstStyle>
            <a:lvl1pPr marL="0" indent="0" algn="l">
              <a:buNone/>
              <a:defRPr sz="2800">
                <a:solidFill>
                  <a:srgbClr val="009F8A"/>
                </a:solidFill>
              </a:defRPr>
            </a:lvl1pPr>
            <a:lvl2pPr marL="457189" indent="0" algn="r">
              <a:spcBef>
                <a:spcPts val="2376"/>
              </a:spcBef>
              <a:buNone/>
              <a:defRPr sz="1600">
                <a:solidFill>
                  <a:schemeClr val="accent5"/>
                </a:solidFill>
              </a:defRPr>
            </a:lvl2pPr>
            <a:lvl3pPr marL="914377" indent="0" algn="r">
              <a:buNone/>
              <a:defRPr sz="2400"/>
            </a:lvl3pPr>
            <a:lvl4pPr marL="1371566" indent="0" algn="r">
              <a:buNone/>
              <a:defRPr sz="2400"/>
            </a:lvl4pPr>
            <a:lvl5pPr marL="1828754" indent="0" algn="r">
              <a:buNone/>
              <a:defRPr sz="2400"/>
            </a:lvl5pPr>
          </a:lstStyle>
          <a:p>
            <a:pPr lvl="0"/>
            <a:r>
              <a:rPr lang="en-US"/>
              <a:t>Title</a:t>
            </a:r>
          </a:p>
        </p:txBody>
      </p:sp>
      <p:pic>
        <p:nvPicPr>
          <p:cNvPr id="7" name="Picture 6" descr="A group of men standing next to a large truck&#10;&#10;Description automatically generated with medium confidence">
            <a:extLst>
              <a:ext uri="{FF2B5EF4-FFF2-40B4-BE49-F238E27FC236}">
                <a16:creationId xmlns:a16="http://schemas.microsoft.com/office/drawing/2014/main" id="{10FA9298-F603-167A-847E-7967B4302BE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17368"/>
          <a:stretch/>
        </p:blipFill>
        <p:spPr>
          <a:xfrm>
            <a:off x="4973003" y="11904"/>
            <a:ext cx="7218997" cy="5822824"/>
          </a:xfrm>
          <a:prstGeom prst="rect">
            <a:avLst/>
          </a:prstGeom>
        </p:spPr>
      </p:pic>
      <p:pic>
        <p:nvPicPr>
          <p:cNvPr id="5" name="Picture 4" descr="Text&#10;&#10;Description automatically generated">
            <a:extLst>
              <a:ext uri="{FF2B5EF4-FFF2-40B4-BE49-F238E27FC236}">
                <a16:creationId xmlns:a16="http://schemas.microsoft.com/office/drawing/2014/main" id="{666EC640-C8DC-9752-5C42-6B5A527B208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12701" y="5953978"/>
            <a:ext cx="2149760" cy="796541"/>
          </a:xfrm>
          <a:prstGeom prst="rect">
            <a:avLst/>
          </a:prstGeom>
        </p:spPr>
      </p:pic>
      <p:pic>
        <p:nvPicPr>
          <p:cNvPr id="3" name="Picture 2">
            <a:extLst>
              <a:ext uri="{FF2B5EF4-FFF2-40B4-BE49-F238E27FC236}">
                <a16:creationId xmlns:a16="http://schemas.microsoft.com/office/drawing/2014/main" id="{79D9E66B-F886-6C01-8FD7-FC212A08A7ED}"/>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348771" y="5903389"/>
            <a:ext cx="1316949" cy="847130"/>
          </a:xfrm>
          <a:prstGeom prst="rect">
            <a:avLst/>
          </a:prstGeom>
          <a:noFill/>
          <a:ln>
            <a:noFill/>
          </a:ln>
        </p:spPr>
      </p:pic>
      <p:sp>
        <p:nvSpPr>
          <p:cNvPr id="4" name="TextBox 3">
            <a:extLst>
              <a:ext uri="{FF2B5EF4-FFF2-40B4-BE49-F238E27FC236}">
                <a16:creationId xmlns:a16="http://schemas.microsoft.com/office/drawing/2014/main" id="{3EC9E7CB-2907-1282-CFEC-FA0FD4C30D39}"/>
              </a:ext>
            </a:extLst>
          </p:cNvPr>
          <p:cNvSpPr txBox="1"/>
          <p:nvPr userDrawn="1"/>
        </p:nvSpPr>
        <p:spPr>
          <a:xfrm>
            <a:off x="6568724" y="4213077"/>
            <a:ext cx="626835" cy="170916"/>
          </a:xfrm>
          <a:prstGeom prst="rect">
            <a:avLst/>
          </a:prstGeom>
          <a:solidFill>
            <a:schemeClr val="bg1">
              <a:lumMod val="85000"/>
            </a:schemeClr>
          </a:solidFill>
        </p:spPr>
        <p:txBody>
          <a:bodyPr wrap="square" rtlCol="0">
            <a:spAutoFit/>
          </a:bodyPr>
          <a:lstStyle/>
          <a:p>
            <a:endParaRPr lang="en-US"/>
          </a:p>
        </p:txBody>
      </p:sp>
    </p:spTree>
    <p:extLst>
      <p:ext uri="{BB962C8B-B14F-4D97-AF65-F5344CB8AC3E}">
        <p14:creationId xmlns:p14="http://schemas.microsoft.com/office/powerpoint/2010/main" val="2781246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02_Section Divider Slide">
    <p:spTree>
      <p:nvGrpSpPr>
        <p:cNvPr id="1" name=""/>
        <p:cNvGrpSpPr/>
        <p:nvPr/>
      </p:nvGrpSpPr>
      <p:grpSpPr>
        <a:xfrm>
          <a:off x="0" y="0"/>
          <a:ext cx="0" cy="0"/>
          <a:chOff x="0" y="0"/>
          <a:chExt cx="0" cy="0"/>
        </a:xfrm>
      </p:grpSpPr>
      <p:sp>
        <p:nvSpPr>
          <p:cNvPr id="7" name="Rectangle 6"/>
          <p:cNvSpPr/>
          <p:nvPr userDrawn="1"/>
        </p:nvSpPr>
        <p:spPr>
          <a:xfrm>
            <a:off x="0" y="1"/>
            <a:ext cx="12192000" cy="6857999"/>
          </a:xfrm>
          <a:prstGeom prst="rect">
            <a:avLst/>
          </a:prstGeom>
          <a:solidFill>
            <a:srgbClr val="2EA1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ymbol.png"/>
          <p:cNvPicPr>
            <a:picLocks noChangeAspect="1"/>
          </p:cNvPicPr>
          <p:nvPr userDrawn="1"/>
        </p:nvPicPr>
        <p:blipFill rotWithShape="1">
          <a:blip r:embed="rId2">
            <a:alphaModFix amt="18000"/>
            <a:extLst>
              <a:ext uri="{28A0092B-C50C-407E-A947-70E740481C1C}">
                <a14:useLocalDpi xmlns:a14="http://schemas.microsoft.com/office/drawing/2010/main" val="0"/>
              </a:ext>
            </a:extLst>
          </a:blip>
          <a:srcRect t="3557" r="50000" b="1754"/>
          <a:stretch/>
        </p:blipFill>
        <p:spPr>
          <a:xfrm>
            <a:off x="8562049" y="0"/>
            <a:ext cx="3629952" cy="6869769"/>
          </a:xfrm>
          <a:prstGeom prst="rect">
            <a:avLst/>
          </a:prstGeom>
        </p:spPr>
      </p:pic>
      <p:sp>
        <p:nvSpPr>
          <p:cNvPr id="2" name="Title 1"/>
          <p:cNvSpPr>
            <a:spLocks noGrp="1"/>
          </p:cNvSpPr>
          <p:nvPr>
            <p:ph type="ctrTitle"/>
          </p:nvPr>
        </p:nvSpPr>
        <p:spPr>
          <a:xfrm>
            <a:off x="1524000" y="1676737"/>
            <a:ext cx="9144000" cy="1452563"/>
          </a:xfrm>
          <a:prstGeom prst="rect">
            <a:avLst/>
          </a:prstGeom>
        </p:spPr>
        <p:txBody>
          <a:bodyPr anchor="b"/>
          <a:lstStyle>
            <a:lvl1pPr algn="ctr">
              <a:defRPr sz="44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524000" y="3221374"/>
            <a:ext cx="9144000" cy="1655763"/>
          </a:xfrm>
          <a:prstGeom prst="rect">
            <a:avLst/>
          </a:prstGeo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sz="800">
                <a:solidFill>
                  <a:schemeClr val="bg1"/>
                </a:solidFill>
                <a:latin typeface="Arial" panose="020B0604020202020204" pitchFamily="34" charset="0"/>
                <a:cs typeface="Arial" panose="020B0604020202020204" pitchFamily="34" charset="0"/>
              </a:defRPr>
            </a:lvl1pPr>
          </a:lstStyle>
          <a:p>
            <a:endParaRPr lang="en-US"/>
          </a:p>
        </p:txBody>
      </p:sp>
      <p:sp>
        <p:nvSpPr>
          <p:cNvPr id="5" name="Footer Placeholder 4"/>
          <p:cNvSpPr>
            <a:spLocks noGrp="1"/>
          </p:cNvSpPr>
          <p:nvPr>
            <p:ph type="ftr" sz="quarter" idx="11"/>
          </p:nvPr>
        </p:nvSpPr>
        <p:spPr/>
        <p:txBody>
          <a:bodyPr/>
          <a:lstStyle>
            <a:lvl1pPr>
              <a:defRPr sz="800">
                <a:solidFill>
                  <a:schemeClr val="bg1"/>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sz="800">
                <a:solidFill>
                  <a:schemeClr val="bg1"/>
                </a:solidFill>
                <a:latin typeface="Arial" panose="020B0604020202020204" pitchFamily="34" charset="0"/>
                <a:cs typeface="Arial" panose="020B0604020202020204" pitchFamily="34" charset="0"/>
              </a:defRPr>
            </a:lvl1pPr>
          </a:lstStyle>
          <a:p>
            <a:fld id="{5B22A346-9BD4-40D2-98DB-F613D1B48033}" type="slidenum">
              <a:rPr lang="en-US" smtClean="0"/>
              <a:pPr/>
              <a:t>‹#›</a:t>
            </a:fld>
            <a:endParaRPr lang="en-US"/>
          </a:p>
        </p:txBody>
      </p:sp>
      <p:cxnSp>
        <p:nvCxnSpPr>
          <p:cNvPr id="14" name="Straight Connector 13"/>
          <p:cNvCxnSpPr/>
          <p:nvPr userDrawn="1"/>
        </p:nvCxnSpPr>
        <p:spPr>
          <a:xfrm>
            <a:off x="381000" y="6096673"/>
            <a:ext cx="1134770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7A4CDBF0-DB00-9F1F-8F08-412772476439}"/>
              </a:ext>
            </a:extLst>
          </p:cNvPr>
          <p:cNvSpPr txBox="1">
            <a:spLocks/>
          </p:cNvSpPr>
          <p:nvPr userDrawn="1"/>
        </p:nvSpPr>
        <p:spPr>
          <a:xfrm>
            <a:off x="4213076" y="6257866"/>
            <a:ext cx="7665576" cy="493623"/>
          </a:xfrm>
          <a:prstGeom prst="rect">
            <a:avLst/>
          </a:prstGeom>
        </p:spPr>
        <p:txBody>
          <a:bodyPr/>
          <a:lstStyle>
            <a:lvl1pPr algn="l" defTabSz="914377" rtl="0" eaLnBrk="1" latinLnBrk="0" hangingPunct="1">
              <a:lnSpc>
                <a:spcPct val="90000"/>
              </a:lnSpc>
              <a:spcBef>
                <a:spcPct val="0"/>
              </a:spcBef>
              <a:buNone/>
              <a:defRPr sz="3600" kern="1200">
                <a:solidFill>
                  <a:srgbClr val="E67C49"/>
                </a:solidFill>
                <a:latin typeface="Arial" panose="020B0604020202020204" pitchFamily="34" charset="0"/>
                <a:ea typeface="+mj-ea"/>
                <a:cs typeface="Arial" panose="020B0604020202020204" pitchFamily="34" charset="0"/>
              </a:defRPr>
            </a:lvl1pPr>
          </a:lstStyle>
          <a:p>
            <a:pPr algn="r"/>
            <a:r>
              <a:rPr lang="en-US" sz="2000">
                <a:solidFill>
                  <a:schemeClr val="bg1"/>
                </a:solidFill>
              </a:rPr>
              <a:t>USAID Program for Advancing Supply Chain Outcomes (PASCO)</a:t>
            </a:r>
          </a:p>
        </p:txBody>
      </p:sp>
    </p:spTree>
    <p:extLst>
      <p:ext uri="{BB962C8B-B14F-4D97-AF65-F5344CB8AC3E}">
        <p14:creationId xmlns:p14="http://schemas.microsoft.com/office/powerpoint/2010/main" val="3836632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3_By the Numbers Slide">
    <p:spTree>
      <p:nvGrpSpPr>
        <p:cNvPr id="1" name=""/>
        <p:cNvGrpSpPr/>
        <p:nvPr/>
      </p:nvGrpSpPr>
      <p:grpSpPr>
        <a:xfrm>
          <a:off x="0" y="0"/>
          <a:ext cx="0" cy="0"/>
          <a:chOff x="0" y="0"/>
          <a:chExt cx="0" cy="0"/>
        </a:xfrm>
      </p:grpSpPr>
      <p:sp>
        <p:nvSpPr>
          <p:cNvPr id="7" name="Rectangle 6"/>
          <p:cNvSpPr/>
          <p:nvPr userDrawn="1"/>
        </p:nvSpPr>
        <p:spPr>
          <a:xfrm>
            <a:off x="0" y="1"/>
            <a:ext cx="12191999" cy="6857999"/>
          </a:xfrm>
          <a:prstGeom prst="rect">
            <a:avLst/>
          </a:prstGeom>
          <a:solidFill>
            <a:srgbClr val="807A7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descr="symbol.png"/>
          <p:cNvPicPr>
            <a:picLocks noChangeAspect="1"/>
          </p:cNvPicPr>
          <p:nvPr userDrawn="1"/>
        </p:nvPicPr>
        <p:blipFill rotWithShape="1">
          <a:blip r:embed="rId2">
            <a:alphaModFix amt="6000"/>
            <a:extLst>
              <a:ext uri="{28A0092B-C50C-407E-A947-70E740481C1C}">
                <a14:useLocalDpi xmlns:a14="http://schemas.microsoft.com/office/drawing/2010/main" val="0"/>
              </a:ext>
            </a:extLst>
          </a:blip>
          <a:srcRect t="3557" r="50000" b="1754"/>
          <a:stretch/>
        </p:blipFill>
        <p:spPr>
          <a:xfrm>
            <a:off x="8562049" y="0"/>
            <a:ext cx="3629952" cy="6869769"/>
          </a:xfrm>
          <a:prstGeom prst="rect">
            <a:avLst/>
          </a:prstGeom>
        </p:spPr>
      </p:pic>
      <p:sp>
        <p:nvSpPr>
          <p:cNvPr id="2" name="Title 1"/>
          <p:cNvSpPr>
            <a:spLocks noGrp="1"/>
          </p:cNvSpPr>
          <p:nvPr>
            <p:ph type="ctrTitle"/>
          </p:nvPr>
        </p:nvSpPr>
        <p:spPr>
          <a:xfrm>
            <a:off x="1524000" y="1319309"/>
            <a:ext cx="9144000" cy="847527"/>
          </a:xfrm>
          <a:prstGeom prst="rect">
            <a:avLst/>
          </a:prstGeom>
        </p:spPr>
        <p:txBody>
          <a:bodyPr anchor="b"/>
          <a:lstStyle>
            <a:lvl1pPr algn="ctr">
              <a:defRPr sz="44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524000" y="2167471"/>
            <a:ext cx="9144000" cy="728129"/>
          </a:xfrm>
          <a:prstGeom prst="rect">
            <a:avLst/>
          </a:prstGeo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sz="800">
                <a:solidFill>
                  <a:schemeClr val="bg1"/>
                </a:solidFill>
                <a:latin typeface="Arial" panose="020B0604020202020204" pitchFamily="34" charset="0"/>
                <a:cs typeface="Arial" panose="020B0604020202020204" pitchFamily="34" charset="0"/>
              </a:defRPr>
            </a:lvl1pPr>
          </a:lstStyle>
          <a:p>
            <a:endParaRPr lang="en-US"/>
          </a:p>
        </p:txBody>
      </p:sp>
      <p:sp>
        <p:nvSpPr>
          <p:cNvPr id="5" name="Footer Placeholder 4"/>
          <p:cNvSpPr>
            <a:spLocks noGrp="1"/>
          </p:cNvSpPr>
          <p:nvPr>
            <p:ph type="ftr" sz="quarter" idx="11"/>
          </p:nvPr>
        </p:nvSpPr>
        <p:spPr/>
        <p:txBody>
          <a:bodyPr/>
          <a:lstStyle>
            <a:lvl1pPr>
              <a:defRPr sz="800">
                <a:solidFill>
                  <a:schemeClr val="bg1"/>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sz="800">
                <a:solidFill>
                  <a:schemeClr val="bg1"/>
                </a:solidFill>
                <a:latin typeface="Arial" panose="020B0604020202020204" pitchFamily="34" charset="0"/>
                <a:cs typeface="Arial" panose="020B0604020202020204" pitchFamily="34" charset="0"/>
              </a:defRPr>
            </a:lvl1pPr>
          </a:lstStyle>
          <a:p>
            <a:fld id="{5B22A346-9BD4-40D2-98DB-F613D1B48033}" type="slidenum">
              <a:rPr lang="en-US" smtClean="0"/>
              <a:pPr/>
              <a:t>‹#›</a:t>
            </a:fld>
            <a:endParaRPr lang="en-US"/>
          </a:p>
        </p:txBody>
      </p:sp>
      <p:cxnSp>
        <p:nvCxnSpPr>
          <p:cNvPr id="13" name="Straight Connector 12"/>
          <p:cNvCxnSpPr/>
          <p:nvPr userDrawn="1"/>
        </p:nvCxnSpPr>
        <p:spPr>
          <a:xfrm>
            <a:off x="381000" y="6096673"/>
            <a:ext cx="1134770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A3318506-A0EB-37A8-9B45-FD27323E49C9}"/>
              </a:ext>
            </a:extLst>
          </p:cNvPr>
          <p:cNvSpPr txBox="1">
            <a:spLocks/>
          </p:cNvSpPr>
          <p:nvPr userDrawn="1"/>
        </p:nvSpPr>
        <p:spPr>
          <a:xfrm>
            <a:off x="4213076" y="6257866"/>
            <a:ext cx="7665576" cy="493623"/>
          </a:xfrm>
          <a:prstGeom prst="rect">
            <a:avLst/>
          </a:prstGeom>
        </p:spPr>
        <p:txBody>
          <a:bodyPr/>
          <a:lstStyle>
            <a:lvl1pPr algn="l" defTabSz="914377" rtl="0" eaLnBrk="1" latinLnBrk="0" hangingPunct="1">
              <a:lnSpc>
                <a:spcPct val="90000"/>
              </a:lnSpc>
              <a:spcBef>
                <a:spcPct val="0"/>
              </a:spcBef>
              <a:buNone/>
              <a:defRPr sz="3600" kern="1200">
                <a:solidFill>
                  <a:srgbClr val="E67C49"/>
                </a:solidFill>
                <a:latin typeface="Arial" panose="020B0604020202020204" pitchFamily="34" charset="0"/>
                <a:ea typeface="+mj-ea"/>
                <a:cs typeface="Arial" panose="020B0604020202020204" pitchFamily="34" charset="0"/>
              </a:defRPr>
            </a:lvl1pPr>
          </a:lstStyle>
          <a:p>
            <a:pPr algn="r"/>
            <a:r>
              <a:rPr lang="en-US" sz="2000">
                <a:solidFill>
                  <a:schemeClr val="bg1"/>
                </a:solidFill>
              </a:rPr>
              <a:t>USAID Program for Advancing Supply Chain Outcomes (PASCO)</a:t>
            </a:r>
          </a:p>
        </p:txBody>
      </p:sp>
    </p:spTree>
    <p:extLst>
      <p:ext uri="{BB962C8B-B14F-4D97-AF65-F5344CB8AC3E}">
        <p14:creationId xmlns:p14="http://schemas.microsoft.com/office/powerpoint/2010/main" val="3737342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04_Title and One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87506"/>
            <a:ext cx="11338560" cy="493623"/>
          </a:xfrm>
          <a:prstGeom prst="rect">
            <a:avLst/>
          </a:prstGeom>
        </p:spPr>
        <p:txBody>
          <a:bodyPr/>
          <a:lstStyle>
            <a:lvl1pPr>
              <a:defRPr>
                <a:solidFill>
                  <a:srgbClr val="E67C49"/>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81000" y="1083691"/>
            <a:ext cx="11338560" cy="4740639"/>
          </a:xfrm>
          <a:prstGeom prst="rect">
            <a:avLst/>
          </a:prstGeom>
        </p:spPr>
        <p:txBody>
          <a:bodyPr/>
          <a:lstStyle>
            <a:lvl1pPr>
              <a:defRPr>
                <a:solidFill>
                  <a:schemeClr val="tx1">
                    <a:lumMod val="65000"/>
                    <a:lumOff val="35000"/>
                  </a:schemeClr>
                </a:solidFill>
                <a:latin typeface="Arial" panose="020B0604020202020204" pitchFamily="34" charset="0"/>
                <a:cs typeface="Arial" panose="020B0604020202020204" pitchFamily="34" charset="0"/>
              </a:defRPr>
            </a:lvl1pPr>
            <a:lvl2pPr>
              <a:defRPr>
                <a:solidFill>
                  <a:schemeClr val="tx1">
                    <a:lumMod val="65000"/>
                    <a:lumOff val="35000"/>
                  </a:schemeClr>
                </a:solidFill>
                <a:latin typeface="Arial" panose="020B0604020202020204" pitchFamily="34" charset="0"/>
                <a:cs typeface="Arial" panose="020B0604020202020204" pitchFamily="34" charset="0"/>
              </a:defRPr>
            </a:lvl2pPr>
            <a:lvl3pPr>
              <a:defRPr>
                <a:solidFill>
                  <a:schemeClr val="tx1">
                    <a:lumMod val="65000"/>
                    <a:lumOff val="35000"/>
                  </a:schemeClr>
                </a:solidFill>
                <a:latin typeface="Arial" panose="020B0604020202020204" pitchFamily="34" charset="0"/>
                <a:cs typeface="Arial" panose="020B0604020202020204" pitchFamily="34" charset="0"/>
              </a:defRPr>
            </a:lvl3pPr>
            <a:lvl4pPr>
              <a:defRPr>
                <a:solidFill>
                  <a:schemeClr val="tx1">
                    <a:lumMod val="65000"/>
                    <a:lumOff val="35000"/>
                  </a:schemeClr>
                </a:solidFill>
                <a:latin typeface="Arial" panose="020B0604020202020204" pitchFamily="34" charset="0"/>
                <a:cs typeface="Arial" panose="020B0604020202020204" pitchFamily="34" charset="0"/>
              </a:defRPr>
            </a:lvl4pPr>
            <a:lvl5pPr>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p:nvPr userDrawn="1"/>
        </p:nvCxnSpPr>
        <p:spPr>
          <a:xfrm>
            <a:off x="381000" y="6096673"/>
            <a:ext cx="1134770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08409145-C1BB-BCCF-3A88-01AEC471CFB9}"/>
              </a:ext>
            </a:extLst>
          </p:cNvPr>
          <p:cNvSpPr txBox="1">
            <a:spLocks/>
          </p:cNvSpPr>
          <p:nvPr userDrawn="1"/>
        </p:nvSpPr>
        <p:spPr>
          <a:xfrm>
            <a:off x="4063128" y="6339605"/>
            <a:ext cx="7665576" cy="493623"/>
          </a:xfrm>
          <a:prstGeom prst="rect">
            <a:avLst/>
          </a:prstGeom>
        </p:spPr>
        <p:txBody>
          <a:bodyPr/>
          <a:lstStyle>
            <a:lvl1pPr algn="l" defTabSz="914377" rtl="0" eaLnBrk="1" latinLnBrk="0" hangingPunct="1">
              <a:lnSpc>
                <a:spcPct val="90000"/>
              </a:lnSpc>
              <a:spcBef>
                <a:spcPct val="0"/>
              </a:spcBef>
              <a:buNone/>
              <a:defRPr sz="3600" kern="1200">
                <a:solidFill>
                  <a:srgbClr val="E67C49"/>
                </a:solidFill>
                <a:latin typeface="Arial" panose="020B0604020202020204" pitchFamily="34" charset="0"/>
                <a:ea typeface="+mj-ea"/>
                <a:cs typeface="Arial" panose="020B0604020202020204" pitchFamily="34" charset="0"/>
              </a:defRPr>
            </a:lvl1pPr>
          </a:lstStyle>
          <a:p>
            <a:pPr algn="r"/>
            <a:r>
              <a:rPr lang="en-US" sz="2000"/>
              <a:t>USAID Program for Advancing Supply Chain Outcomes (PASCO)</a:t>
            </a:r>
          </a:p>
        </p:txBody>
      </p:sp>
      <p:sp>
        <p:nvSpPr>
          <p:cNvPr id="20" name="Date Placeholder 19">
            <a:extLst>
              <a:ext uri="{FF2B5EF4-FFF2-40B4-BE49-F238E27FC236}">
                <a16:creationId xmlns:a16="http://schemas.microsoft.com/office/drawing/2014/main" id="{0A84C3D5-3625-71AD-EC9F-AF53DB9CBC8A}"/>
              </a:ext>
            </a:extLst>
          </p:cNvPr>
          <p:cNvSpPr>
            <a:spLocks noGrp="1"/>
          </p:cNvSpPr>
          <p:nvPr>
            <p:ph type="dt" sz="half" idx="10"/>
          </p:nvPr>
        </p:nvSpPr>
        <p:spPr/>
        <p:txBody>
          <a:bodyPr/>
          <a:lstStyle/>
          <a:p>
            <a:endParaRPr lang="en-US"/>
          </a:p>
        </p:txBody>
      </p:sp>
      <p:sp>
        <p:nvSpPr>
          <p:cNvPr id="21" name="Footer Placeholder 20">
            <a:extLst>
              <a:ext uri="{FF2B5EF4-FFF2-40B4-BE49-F238E27FC236}">
                <a16:creationId xmlns:a16="http://schemas.microsoft.com/office/drawing/2014/main" id="{C4C364C5-F8C5-8B5A-84EA-42174BC42B08}"/>
              </a:ext>
            </a:extLst>
          </p:cNvPr>
          <p:cNvSpPr>
            <a:spLocks noGrp="1"/>
          </p:cNvSpPr>
          <p:nvPr>
            <p:ph type="ftr" sz="quarter" idx="11"/>
          </p:nvPr>
        </p:nvSpPr>
        <p:spPr/>
        <p:txBody>
          <a:bodyPr/>
          <a:lstStyle/>
          <a:p>
            <a:endParaRPr lang="en-US"/>
          </a:p>
        </p:txBody>
      </p:sp>
      <p:sp>
        <p:nvSpPr>
          <p:cNvPr id="22" name="Slide Number Placeholder 21">
            <a:extLst>
              <a:ext uri="{FF2B5EF4-FFF2-40B4-BE49-F238E27FC236}">
                <a16:creationId xmlns:a16="http://schemas.microsoft.com/office/drawing/2014/main" id="{40C36204-C559-FE84-D549-4BA450D16977}"/>
              </a:ext>
            </a:extLst>
          </p:cNvPr>
          <p:cNvSpPr>
            <a:spLocks noGrp="1"/>
          </p:cNvSpPr>
          <p:nvPr>
            <p:ph type="sldNum" sz="quarter" idx="12"/>
          </p:nvPr>
        </p:nvSpPr>
        <p:spPr>
          <a:xfrm>
            <a:off x="9315450" y="6403853"/>
            <a:ext cx="2743200" cy="365125"/>
          </a:xfrm>
        </p:spPr>
        <p:txBody>
          <a:bodyPr/>
          <a:lstStyle/>
          <a:p>
            <a:fld id="{5B22A346-9BD4-40D2-98DB-F613D1B48033}" type="slidenum">
              <a:rPr lang="en-US" smtClean="0"/>
              <a:pPr/>
              <a:t>‹#›</a:t>
            </a:fld>
            <a:endParaRPr lang="en-US"/>
          </a:p>
        </p:txBody>
      </p:sp>
    </p:spTree>
    <p:extLst>
      <p:ext uri="{BB962C8B-B14F-4D97-AF65-F5344CB8AC3E}">
        <p14:creationId xmlns:p14="http://schemas.microsoft.com/office/powerpoint/2010/main" val="442585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05_Title and 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84048"/>
            <a:ext cx="11338560" cy="493623"/>
          </a:xfrm>
          <a:prstGeom prst="rect">
            <a:avLst/>
          </a:prstGeom>
        </p:spPr>
        <p:txBody>
          <a:bodyPr/>
          <a:lstStyle>
            <a:lvl1pPr>
              <a:defRPr>
                <a:solidFill>
                  <a:srgbClr val="E67C49"/>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381000" y="1088136"/>
            <a:ext cx="5486400" cy="4777405"/>
          </a:xfrm>
          <a:prstGeom prst="rect">
            <a:avLst/>
          </a:prstGeom>
        </p:spPr>
        <p:txBody>
          <a:bodyPr/>
          <a:lstStyle>
            <a:lvl1pPr>
              <a:defRPr>
                <a:solidFill>
                  <a:schemeClr val="tx1">
                    <a:lumMod val="65000"/>
                    <a:lumOff val="35000"/>
                  </a:schemeClr>
                </a:solidFill>
                <a:latin typeface="Arial" panose="020B0604020202020204" pitchFamily="34" charset="0"/>
                <a:cs typeface="Arial" panose="020B0604020202020204" pitchFamily="34" charset="0"/>
              </a:defRPr>
            </a:lvl1pPr>
            <a:lvl2pPr>
              <a:defRPr>
                <a:solidFill>
                  <a:schemeClr val="tx1">
                    <a:lumMod val="65000"/>
                    <a:lumOff val="35000"/>
                  </a:schemeClr>
                </a:solidFill>
                <a:latin typeface="Arial" panose="020B0604020202020204" pitchFamily="34" charset="0"/>
                <a:cs typeface="Arial" panose="020B0604020202020204" pitchFamily="34" charset="0"/>
              </a:defRPr>
            </a:lvl2pPr>
            <a:lvl3pPr>
              <a:defRPr>
                <a:solidFill>
                  <a:schemeClr val="tx1">
                    <a:lumMod val="65000"/>
                    <a:lumOff val="35000"/>
                  </a:schemeClr>
                </a:solidFill>
                <a:latin typeface="Arial" panose="020B0604020202020204" pitchFamily="34" charset="0"/>
                <a:cs typeface="Arial" panose="020B0604020202020204" pitchFamily="34" charset="0"/>
              </a:defRPr>
            </a:lvl3pPr>
            <a:lvl4pPr>
              <a:defRPr>
                <a:solidFill>
                  <a:schemeClr val="tx1">
                    <a:lumMod val="65000"/>
                    <a:lumOff val="35000"/>
                  </a:schemeClr>
                </a:solidFill>
                <a:latin typeface="Arial" panose="020B0604020202020204" pitchFamily="34" charset="0"/>
                <a:cs typeface="Arial" panose="020B0604020202020204" pitchFamily="34" charset="0"/>
              </a:defRPr>
            </a:lvl4pPr>
            <a:lvl5pPr>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3160" y="1088136"/>
            <a:ext cx="5486400" cy="4777405"/>
          </a:xfrm>
          <a:prstGeom prst="rect">
            <a:avLst/>
          </a:prstGeom>
        </p:spPr>
        <p:txBody>
          <a:bodyPr/>
          <a:lstStyle>
            <a:lvl1pPr>
              <a:defRPr>
                <a:solidFill>
                  <a:schemeClr val="tx1">
                    <a:lumMod val="65000"/>
                    <a:lumOff val="35000"/>
                  </a:schemeClr>
                </a:solidFill>
                <a:latin typeface="Arial" panose="020B0604020202020204" pitchFamily="34" charset="0"/>
                <a:cs typeface="Arial" panose="020B0604020202020204" pitchFamily="34" charset="0"/>
              </a:defRPr>
            </a:lvl1pPr>
            <a:lvl2pPr>
              <a:defRPr>
                <a:solidFill>
                  <a:schemeClr val="tx1">
                    <a:lumMod val="65000"/>
                    <a:lumOff val="35000"/>
                  </a:schemeClr>
                </a:solidFill>
                <a:latin typeface="Arial" panose="020B0604020202020204" pitchFamily="34" charset="0"/>
                <a:cs typeface="Arial" panose="020B0604020202020204" pitchFamily="34" charset="0"/>
              </a:defRPr>
            </a:lvl2pPr>
            <a:lvl3pPr>
              <a:defRPr>
                <a:solidFill>
                  <a:schemeClr val="tx1">
                    <a:lumMod val="65000"/>
                    <a:lumOff val="35000"/>
                  </a:schemeClr>
                </a:solidFill>
                <a:latin typeface="Arial" panose="020B0604020202020204" pitchFamily="34" charset="0"/>
                <a:cs typeface="Arial" panose="020B0604020202020204" pitchFamily="34" charset="0"/>
              </a:defRPr>
            </a:lvl3pPr>
            <a:lvl4pPr>
              <a:defRPr>
                <a:solidFill>
                  <a:schemeClr val="tx1">
                    <a:lumMod val="65000"/>
                    <a:lumOff val="35000"/>
                  </a:schemeClr>
                </a:solidFill>
                <a:latin typeface="Arial" panose="020B0604020202020204" pitchFamily="34" charset="0"/>
                <a:cs typeface="Arial" panose="020B0604020202020204" pitchFamily="34" charset="0"/>
              </a:defRPr>
            </a:lvl4pPr>
            <a:lvl5pPr>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z="800">
                <a:solidFill>
                  <a:schemeClr val="tx1">
                    <a:lumMod val="65000"/>
                    <a:lumOff val="35000"/>
                  </a:schemeClr>
                </a:solidFill>
                <a:latin typeface="Arial" panose="020B0604020202020204" pitchFamily="34" charset="0"/>
                <a:cs typeface="Arial" panose="020B0604020202020204" pitchFamily="34" charset="0"/>
              </a:defRPr>
            </a:lvl1pPr>
          </a:lstStyle>
          <a:p>
            <a:endParaRPr lang="en-US"/>
          </a:p>
        </p:txBody>
      </p:sp>
      <p:sp>
        <p:nvSpPr>
          <p:cNvPr id="6" name="Footer Placeholder 5"/>
          <p:cNvSpPr>
            <a:spLocks noGrp="1"/>
          </p:cNvSpPr>
          <p:nvPr>
            <p:ph type="ftr" sz="quarter" idx="11"/>
          </p:nvPr>
        </p:nvSpPr>
        <p:spPr/>
        <p:txBody>
          <a:bodyPr/>
          <a:lstStyle>
            <a:lvl1pPr>
              <a:defRPr sz="800">
                <a:solidFill>
                  <a:schemeClr val="tx1">
                    <a:lumMod val="65000"/>
                    <a:lumOff val="35000"/>
                  </a:schemeClr>
                </a:solidFill>
                <a:latin typeface="Arial" panose="020B0604020202020204" pitchFamily="34" charset="0"/>
                <a:cs typeface="Arial" panose="020B0604020202020204" pitchFamily="34" charset="0"/>
              </a:defRPr>
            </a:lvl1pPr>
          </a:lstStyle>
          <a:p>
            <a:endParaRPr lang="en-US"/>
          </a:p>
        </p:txBody>
      </p:sp>
      <p:cxnSp>
        <p:nvCxnSpPr>
          <p:cNvPr id="10" name="Straight Connector 9"/>
          <p:cNvCxnSpPr/>
          <p:nvPr userDrawn="1"/>
        </p:nvCxnSpPr>
        <p:spPr>
          <a:xfrm>
            <a:off x="381000" y="6096673"/>
            <a:ext cx="1134770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D4EA74B5-ECCA-01AA-9E5E-0203009610D4}"/>
              </a:ext>
            </a:extLst>
          </p:cNvPr>
          <p:cNvSpPr txBox="1">
            <a:spLocks/>
          </p:cNvSpPr>
          <p:nvPr userDrawn="1"/>
        </p:nvSpPr>
        <p:spPr>
          <a:xfrm>
            <a:off x="4063128" y="6339605"/>
            <a:ext cx="7665576" cy="493623"/>
          </a:xfrm>
          <a:prstGeom prst="rect">
            <a:avLst/>
          </a:prstGeom>
        </p:spPr>
        <p:txBody>
          <a:bodyPr/>
          <a:lstStyle>
            <a:lvl1pPr algn="l" defTabSz="914377" rtl="0" eaLnBrk="1" latinLnBrk="0" hangingPunct="1">
              <a:lnSpc>
                <a:spcPct val="90000"/>
              </a:lnSpc>
              <a:spcBef>
                <a:spcPct val="0"/>
              </a:spcBef>
              <a:buNone/>
              <a:defRPr sz="3600" kern="1200">
                <a:solidFill>
                  <a:srgbClr val="E67C49"/>
                </a:solidFill>
                <a:latin typeface="Arial" panose="020B0604020202020204" pitchFamily="34" charset="0"/>
                <a:ea typeface="+mj-ea"/>
                <a:cs typeface="Arial" panose="020B0604020202020204" pitchFamily="34" charset="0"/>
              </a:defRPr>
            </a:lvl1pPr>
          </a:lstStyle>
          <a:p>
            <a:pPr algn="r"/>
            <a:r>
              <a:rPr lang="en-US" sz="2000"/>
              <a:t>USAID Program for Advancing Supply Chain Outcomes (PASCO)</a:t>
            </a:r>
          </a:p>
        </p:txBody>
      </p:sp>
      <p:sp>
        <p:nvSpPr>
          <p:cNvPr id="20" name="Slide Number Placeholder 21">
            <a:extLst>
              <a:ext uri="{FF2B5EF4-FFF2-40B4-BE49-F238E27FC236}">
                <a16:creationId xmlns:a16="http://schemas.microsoft.com/office/drawing/2014/main" id="{2E70AF69-B020-F5CD-8F72-54BFC86EDFAA}"/>
              </a:ext>
            </a:extLst>
          </p:cNvPr>
          <p:cNvSpPr>
            <a:spLocks noGrp="1"/>
          </p:cNvSpPr>
          <p:nvPr>
            <p:ph type="sldNum" sz="quarter" idx="12"/>
          </p:nvPr>
        </p:nvSpPr>
        <p:spPr>
          <a:xfrm>
            <a:off x="9315450" y="6403853"/>
            <a:ext cx="2743200" cy="365125"/>
          </a:xfrm>
        </p:spPr>
        <p:txBody>
          <a:bodyPr/>
          <a:lstStyle/>
          <a:p>
            <a:fld id="{5B22A346-9BD4-40D2-98DB-F613D1B48033}" type="slidenum">
              <a:rPr lang="en-US" smtClean="0"/>
              <a:pPr/>
              <a:t>‹#›</a:t>
            </a:fld>
            <a:endParaRPr lang="en-US"/>
          </a:p>
        </p:txBody>
      </p:sp>
    </p:spTree>
    <p:extLst>
      <p:ext uri="{BB962C8B-B14F-4D97-AF65-F5344CB8AC3E}">
        <p14:creationId xmlns:p14="http://schemas.microsoft.com/office/powerpoint/2010/main" val="96271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06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384048"/>
            <a:ext cx="11338560" cy="493623"/>
          </a:xfrm>
          <a:prstGeom prst="rect">
            <a:avLst/>
          </a:prstGeom>
        </p:spPr>
        <p:txBody>
          <a:bodyPr/>
          <a:lstStyle>
            <a:lvl1pPr>
              <a:defRPr>
                <a:solidFill>
                  <a:srgbClr val="E67C49"/>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sz="800">
                <a:solidFill>
                  <a:schemeClr val="tx1">
                    <a:lumMod val="65000"/>
                    <a:lumOff val="35000"/>
                  </a:schemeClr>
                </a:solidFill>
                <a:latin typeface="Arial" panose="020B0604020202020204" pitchFamily="34" charset="0"/>
                <a:cs typeface="Arial" panose="020B0604020202020204" pitchFamily="34" charset="0"/>
              </a:defRPr>
            </a:lvl1pPr>
          </a:lstStyle>
          <a:p>
            <a:endParaRPr lang="en-US"/>
          </a:p>
        </p:txBody>
      </p:sp>
      <p:sp>
        <p:nvSpPr>
          <p:cNvPr id="4" name="Footer Placeholder 3"/>
          <p:cNvSpPr>
            <a:spLocks noGrp="1"/>
          </p:cNvSpPr>
          <p:nvPr>
            <p:ph type="ftr" sz="quarter" idx="11"/>
          </p:nvPr>
        </p:nvSpPr>
        <p:spPr/>
        <p:txBody>
          <a:bodyPr/>
          <a:lstStyle>
            <a:lvl1pPr>
              <a:defRPr sz="800">
                <a:solidFill>
                  <a:schemeClr val="tx1">
                    <a:lumMod val="65000"/>
                    <a:lumOff val="35000"/>
                  </a:schemeClr>
                </a:solidFill>
                <a:latin typeface="Arial" panose="020B0604020202020204" pitchFamily="34" charset="0"/>
                <a:cs typeface="Arial" panose="020B0604020202020204" pitchFamily="34" charset="0"/>
              </a:defRPr>
            </a:lvl1pPr>
          </a:lstStyle>
          <a:p>
            <a:endParaRPr lang="en-US"/>
          </a:p>
        </p:txBody>
      </p:sp>
      <p:cxnSp>
        <p:nvCxnSpPr>
          <p:cNvPr id="10" name="Straight Connector 9"/>
          <p:cNvCxnSpPr/>
          <p:nvPr userDrawn="1"/>
        </p:nvCxnSpPr>
        <p:spPr>
          <a:xfrm>
            <a:off x="381000" y="6096673"/>
            <a:ext cx="1134770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7D4A0427-C87D-F004-C31E-8201FAAE52C2}"/>
              </a:ext>
            </a:extLst>
          </p:cNvPr>
          <p:cNvSpPr txBox="1">
            <a:spLocks/>
          </p:cNvSpPr>
          <p:nvPr userDrawn="1"/>
        </p:nvSpPr>
        <p:spPr>
          <a:xfrm>
            <a:off x="4063128" y="6339605"/>
            <a:ext cx="7665576" cy="493623"/>
          </a:xfrm>
          <a:prstGeom prst="rect">
            <a:avLst/>
          </a:prstGeom>
        </p:spPr>
        <p:txBody>
          <a:bodyPr/>
          <a:lstStyle>
            <a:lvl1pPr algn="l" defTabSz="914377" rtl="0" eaLnBrk="1" latinLnBrk="0" hangingPunct="1">
              <a:lnSpc>
                <a:spcPct val="90000"/>
              </a:lnSpc>
              <a:spcBef>
                <a:spcPct val="0"/>
              </a:spcBef>
              <a:buNone/>
              <a:defRPr sz="3600" kern="1200">
                <a:solidFill>
                  <a:srgbClr val="E67C49"/>
                </a:solidFill>
                <a:latin typeface="Arial" panose="020B0604020202020204" pitchFamily="34" charset="0"/>
                <a:ea typeface="+mj-ea"/>
                <a:cs typeface="Arial" panose="020B0604020202020204" pitchFamily="34" charset="0"/>
              </a:defRPr>
            </a:lvl1pPr>
          </a:lstStyle>
          <a:p>
            <a:pPr algn="r"/>
            <a:r>
              <a:rPr lang="en-US" sz="2000"/>
              <a:t>USAID Program for Advancing Supply Chain Outcomes (PASCO)</a:t>
            </a:r>
          </a:p>
        </p:txBody>
      </p:sp>
      <p:sp>
        <p:nvSpPr>
          <p:cNvPr id="14" name="Slide Number Placeholder 21">
            <a:extLst>
              <a:ext uri="{FF2B5EF4-FFF2-40B4-BE49-F238E27FC236}">
                <a16:creationId xmlns:a16="http://schemas.microsoft.com/office/drawing/2014/main" id="{7AC98B26-8CD3-E598-99A3-FA450729968D}"/>
              </a:ext>
            </a:extLst>
          </p:cNvPr>
          <p:cNvSpPr>
            <a:spLocks noGrp="1"/>
          </p:cNvSpPr>
          <p:nvPr>
            <p:ph type="sldNum" sz="quarter" idx="12"/>
          </p:nvPr>
        </p:nvSpPr>
        <p:spPr>
          <a:xfrm>
            <a:off x="9315450" y="6403853"/>
            <a:ext cx="2743200" cy="365125"/>
          </a:xfrm>
        </p:spPr>
        <p:txBody>
          <a:bodyPr/>
          <a:lstStyle/>
          <a:p>
            <a:fld id="{5B22A346-9BD4-40D2-98DB-F613D1B48033}" type="slidenum">
              <a:rPr lang="en-US" smtClean="0"/>
              <a:pPr/>
              <a:t>‹#›</a:t>
            </a:fld>
            <a:endParaRPr lang="en-US"/>
          </a:p>
        </p:txBody>
      </p:sp>
    </p:spTree>
    <p:extLst>
      <p:ext uri="{BB962C8B-B14F-4D97-AF65-F5344CB8AC3E}">
        <p14:creationId xmlns:p14="http://schemas.microsoft.com/office/powerpoint/2010/main" val="4241025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7_Blank Slide with Logo">
    <p:spTree>
      <p:nvGrpSpPr>
        <p:cNvPr id="1" name=""/>
        <p:cNvGrpSpPr/>
        <p:nvPr/>
      </p:nvGrpSpPr>
      <p:grpSpPr>
        <a:xfrm>
          <a:off x="0" y="0"/>
          <a:ext cx="0" cy="0"/>
          <a:chOff x="0" y="0"/>
          <a:chExt cx="0" cy="0"/>
        </a:xfrm>
      </p:grpSpPr>
      <p:cxnSp>
        <p:nvCxnSpPr>
          <p:cNvPr id="10" name="Straight Connector 9"/>
          <p:cNvCxnSpPr/>
          <p:nvPr userDrawn="1"/>
        </p:nvCxnSpPr>
        <p:spPr>
          <a:xfrm>
            <a:off x="381000" y="6096673"/>
            <a:ext cx="1134770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Date Placeholder 5">
            <a:extLst>
              <a:ext uri="{FF2B5EF4-FFF2-40B4-BE49-F238E27FC236}">
                <a16:creationId xmlns:a16="http://schemas.microsoft.com/office/drawing/2014/main" id="{66EF311B-B652-541F-0BDA-477F86381C37}"/>
              </a:ext>
            </a:extLst>
          </p:cNvPr>
          <p:cNvSpPr>
            <a:spLocks noGrp="1"/>
          </p:cNvSpPr>
          <p:nvPr>
            <p:ph type="dt" sz="half" idx="10"/>
          </p:nvPr>
        </p:nvSpPr>
        <p:spPr/>
        <p:txBody>
          <a:bodyPr/>
          <a:lstStyle/>
          <a:p>
            <a:endParaRPr lang="en-US"/>
          </a:p>
        </p:txBody>
      </p:sp>
      <p:sp>
        <p:nvSpPr>
          <p:cNvPr id="7" name="Footer Placeholder 6">
            <a:extLst>
              <a:ext uri="{FF2B5EF4-FFF2-40B4-BE49-F238E27FC236}">
                <a16:creationId xmlns:a16="http://schemas.microsoft.com/office/drawing/2014/main" id="{514DF0CA-CCCA-7F5B-B5DA-369B52BD74FC}"/>
              </a:ext>
            </a:extLst>
          </p:cNvPr>
          <p:cNvSpPr>
            <a:spLocks noGrp="1"/>
          </p:cNvSpPr>
          <p:nvPr>
            <p:ph type="ftr" sz="quarter" idx="11"/>
          </p:nvPr>
        </p:nvSpPr>
        <p:spPr/>
        <p:txBody>
          <a:bodyPr/>
          <a:lstStyle/>
          <a:p>
            <a:endParaRPr lang="en-US"/>
          </a:p>
        </p:txBody>
      </p:sp>
      <p:sp>
        <p:nvSpPr>
          <p:cNvPr id="9" name="Title 1">
            <a:extLst>
              <a:ext uri="{FF2B5EF4-FFF2-40B4-BE49-F238E27FC236}">
                <a16:creationId xmlns:a16="http://schemas.microsoft.com/office/drawing/2014/main" id="{17D78622-A009-CF6F-871E-9E3B4153734D}"/>
              </a:ext>
            </a:extLst>
          </p:cNvPr>
          <p:cNvSpPr txBox="1">
            <a:spLocks/>
          </p:cNvSpPr>
          <p:nvPr userDrawn="1"/>
        </p:nvSpPr>
        <p:spPr>
          <a:xfrm>
            <a:off x="4063128" y="6339605"/>
            <a:ext cx="7665576" cy="493623"/>
          </a:xfrm>
          <a:prstGeom prst="rect">
            <a:avLst/>
          </a:prstGeom>
        </p:spPr>
        <p:txBody>
          <a:bodyPr/>
          <a:lstStyle>
            <a:lvl1pPr algn="l" defTabSz="914377" rtl="0" eaLnBrk="1" latinLnBrk="0" hangingPunct="1">
              <a:lnSpc>
                <a:spcPct val="90000"/>
              </a:lnSpc>
              <a:spcBef>
                <a:spcPct val="0"/>
              </a:spcBef>
              <a:buNone/>
              <a:defRPr sz="3600" kern="1200">
                <a:solidFill>
                  <a:srgbClr val="E67C49"/>
                </a:solidFill>
                <a:latin typeface="Arial" panose="020B0604020202020204" pitchFamily="34" charset="0"/>
                <a:ea typeface="+mj-ea"/>
                <a:cs typeface="Arial" panose="020B0604020202020204" pitchFamily="34" charset="0"/>
              </a:defRPr>
            </a:lvl1pPr>
          </a:lstStyle>
          <a:p>
            <a:pPr algn="r"/>
            <a:r>
              <a:rPr lang="en-US" sz="2000"/>
              <a:t>USAID Program for Advancing Supply Chain Outcomes (PASCO)</a:t>
            </a:r>
          </a:p>
        </p:txBody>
      </p:sp>
      <p:sp>
        <p:nvSpPr>
          <p:cNvPr id="11" name="Slide Number Placeholder 21">
            <a:extLst>
              <a:ext uri="{FF2B5EF4-FFF2-40B4-BE49-F238E27FC236}">
                <a16:creationId xmlns:a16="http://schemas.microsoft.com/office/drawing/2014/main" id="{0D742E55-DEC6-0768-3920-FF37C1EFC57E}"/>
              </a:ext>
            </a:extLst>
          </p:cNvPr>
          <p:cNvSpPr>
            <a:spLocks noGrp="1"/>
          </p:cNvSpPr>
          <p:nvPr>
            <p:ph type="sldNum" sz="quarter" idx="12"/>
          </p:nvPr>
        </p:nvSpPr>
        <p:spPr>
          <a:xfrm>
            <a:off x="9315450" y="6403853"/>
            <a:ext cx="2743200" cy="365125"/>
          </a:xfrm>
        </p:spPr>
        <p:txBody>
          <a:bodyPr/>
          <a:lstStyle/>
          <a:p>
            <a:fld id="{5B22A346-9BD4-40D2-98DB-F613D1B48033}" type="slidenum">
              <a:rPr lang="en-US" smtClean="0"/>
              <a:pPr/>
              <a:t>‹#›</a:t>
            </a:fld>
            <a:endParaRPr lang="en-US"/>
          </a:p>
        </p:txBody>
      </p:sp>
    </p:spTree>
    <p:extLst>
      <p:ext uri="{BB962C8B-B14F-4D97-AF65-F5344CB8AC3E}">
        <p14:creationId xmlns:p14="http://schemas.microsoft.com/office/powerpoint/2010/main" val="607613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74B9A73-CE05-504B-A64C-AD2926ABC580}"/>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0D162357-FCCD-684D-8071-86394DAB7075}"/>
              </a:ext>
            </a:extLst>
          </p:cNvPr>
          <p:cNvSpPr>
            <a:spLocks noGrp="1"/>
          </p:cNvSpPr>
          <p:nvPr>
            <p:ph type="ftr" sz="quarter" idx="11"/>
          </p:nvPr>
        </p:nvSpPr>
        <p:spPr/>
        <p:txBody>
          <a:bodyPr/>
          <a:lstStyle/>
          <a:p>
            <a:endParaRPr lang="en-US"/>
          </a:p>
        </p:txBody>
      </p:sp>
      <p:sp>
        <p:nvSpPr>
          <p:cNvPr id="6" name="Rectangle 5">
            <a:extLst>
              <a:ext uri="{FF2B5EF4-FFF2-40B4-BE49-F238E27FC236}">
                <a16:creationId xmlns:a16="http://schemas.microsoft.com/office/drawing/2014/main" id="{3EF0C7D9-102A-7F46-8A29-A02FE26B523F}"/>
              </a:ext>
            </a:extLst>
          </p:cNvPr>
          <p:cNvSpPr/>
          <p:nvPr userDrawn="1"/>
        </p:nvSpPr>
        <p:spPr>
          <a:xfrm>
            <a:off x="0" y="1557338"/>
            <a:ext cx="12192000" cy="4614862"/>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6F7DCB80-A180-254D-BA5A-9B1FD64E93F5}"/>
              </a:ext>
            </a:extLst>
          </p:cNvPr>
          <p:cNvSpPr>
            <a:spLocks noGrp="1"/>
          </p:cNvSpPr>
          <p:nvPr>
            <p:ph type="title"/>
          </p:nvPr>
        </p:nvSpPr>
        <p:spPr>
          <a:xfrm>
            <a:off x="381000" y="384048"/>
            <a:ext cx="11338560" cy="493623"/>
          </a:xfrm>
          <a:prstGeom prst="rect">
            <a:avLst/>
          </a:prstGeom>
        </p:spPr>
        <p:txBody>
          <a:bodyPr/>
          <a:lstStyle>
            <a:lvl1pPr>
              <a:defRPr>
                <a:solidFill>
                  <a:srgbClr val="E67C49"/>
                </a:solidFill>
                <a:latin typeface="Arial" panose="020B0604020202020204" pitchFamily="34" charset="0"/>
                <a:cs typeface="Arial" panose="020B0604020202020204" pitchFamily="34" charset="0"/>
              </a:defRPr>
            </a:lvl1pPr>
          </a:lstStyle>
          <a:p>
            <a:r>
              <a:rPr lang="en-US"/>
              <a:t>Click to edit Master title style</a:t>
            </a:r>
          </a:p>
        </p:txBody>
      </p:sp>
      <p:sp>
        <p:nvSpPr>
          <p:cNvPr id="11" name="Title 1">
            <a:extLst>
              <a:ext uri="{FF2B5EF4-FFF2-40B4-BE49-F238E27FC236}">
                <a16:creationId xmlns:a16="http://schemas.microsoft.com/office/drawing/2014/main" id="{7A9B2F33-61DD-806C-BC30-978024D26A8C}"/>
              </a:ext>
            </a:extLst>
          </p:cNvPr>
          <p:cNvSpPr txBox="1">
            <a:spLocks/>
          </p:cNvSpPr>
          <p:nvPr userDrawn="1"/>
        </p:nvSpPr>
        <p:spPr>
          <a:xfrm>
            <a:off x="4063128" y="6339605"/>
            <a:ext cx="7665576" cy="493623"/>
          </a:xfrm>
          <a:prstGeom prst="rect">
            <a:avLst/>
          </a:prstGeom>
        </p:spPr>
        <p:txBody>
          <a:bodyPr/>
          <a:lstStyle>
            <a:lvl1pPr algn="l" defTabSz="914377" rtl="0" eaLnBrk="1" latinLnBrk="0" hangingPunct="1">
              <a:lnSpc>
                <a:spcPct val="90000"/>
              </a:lnSpc>
              <a:spcBef>
                <a:spcPct val="0"/>
              </a:spcBef>
              <a:buNone/>
              <a:defRPr sz="3600" kern="1200">
                <a:solidFill>
                  <a:srgbClr val="E67C49"/>
                </a:solidFill>
                <a:latin typeface="Arial" panose="020B0604020202020204" pitchFamily="34" charset="0"/>
                <a:ea typeface="+mj-ea"/>
                <a:cs typeface="Arial" panose="020B0604020202020204" pitchFamily="34" charset="0"/>
              </a:defRPr>
            </a:lvl1pPr>
          </a:lstStyle>
          <a:p>
            <a:pPr algn="r"/>
            <a:r>
              <a:rPr lang="en-US" sz="2000"/>
              <a:t>USAID Program for Advancing Supply Chain Outcomes (PASCO)</a:t>
            </a:r>
          </a:p>
        </p:txBody>
      </p:sp>
      <p:sp>
        <p:nvSpPr>
          <p:cNvPr id="12" name="Slide Number Placeholder 21">
            <a:extLst>
              <a:ext uri="{FF2B5EF4-FFF2-40B4-BE49-F238E27FC236}">
                <a16:creationId xmlns:a16="http://schemas.microsoft.com/office/drawing/2014/main" id="{0E0FC6D2-E25B-7DDE-D072-B8234D28A6DF}"/>
              </a:ext>
            </a:extLst>
          </p:cNvPr>
          <p:cNvSpPr>
            <a:spLocks noGrp="1"/>
          </p:cNvSpPr>
          <p:nvPr>
            <p:ph type="sldNum" sz="quarter" idx="12"/>
          </p:nvPr>
        </p:nvSpPr>
        <p:spPr>
          <a:xfrm>
            <a:off x="9315450" y="6403853"/>
            <a:ext cx="2743200" cy="365125"/>
          </a:xfrm>
        </p:spPr>
        <p:txBody>
          <a:bodyPr/>
          <a:lstStyle/>
          <a:p>
            <a:fld id="{5B22A346-9BD4-40D2-98DB-F613D1B48033}" type="slidenum">
              <a:rPr lang="en-US" smtClean="0"/>
              <a:pPr/>
              <a:t>‹#›</a:t>
            </a:fld>
            <a:endParaRPr lang="en-US"/>
          </a:p>
        </p:txBody>
      </p:sp>
    </p:spTree>
    <p:extLst>
      <p:ext uri="{BB962C8B-B14F-4D97-AF65-F5344CB8AC3E}">
        <p14:creationId xmlns:p14="http://schemas.microsoft.com/office/powerpoint/2010/main" val="50467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09_Closing Slide">
    <p:spTree>
      <p:nvGrpSpPr>
        <p:cNvPr id="1" name=""/>
        <p:cNvGrpSpPr/>
        <p:nvPr/>
      </p:nvGrpSpPr>
      <p:grpSpPr>
        <a:xfrm>
          <a:off x="0" y="0"/>
          <a:ext cx="0" cy="0"/>
          <a:chOff x="0" y="0"/>
          <a:chExt cx="0" cy="0"/>
        </a:xfrm>
      </p:grpSpPr>
      <p:sp>
        <p:nvSpPr>
          <p:cNvPr id="10" name="Text Placeholder 3"/>
          <p:cNvSpPr>
            <a:spLocks noGrp="1"/>
          </p:cNvSpPr>
          <p:nvPr>
            <p:ph type="body" sz="quarter" idx="11" hasCustomPrompt="1"/>
          </p:nvPr>
        </p:nvSpPr>
        <p:spPr>
          <a:xfrm>
            <a:off x="358429" y="2699685"/>
            <a:ext cx="3169921" cy="1171274"/>
          </a:xfrm>
          <a:prstGeom prst="rect">
            <a:avLst/>
          </a:prstGeom>
        </p:spPr>
        <p:txBody>
          <a:bodyPr rIns="0">
            <a:noAutofit/>
          </a:bodyPr>
          <a:lstStyle>
            <a:lvl1pPr marL="0" indent="0" algn="ctr">
              <a:buNone/>
              <a:defRPr sz="3600">
                <a:solidFill>
                  <a:srgbClr val="E67C49"/>
                </a:solidFill>
              </a:defRPr>
            </a:lvl1pPr>
            <a:lvl2pPr marL="457189" indent="0" algn="r">
              <a:spcBef>
                <a:spcPts val="2376"/>
              </a:spcBef>
              <a:buNone/>
              <a:defRPr sz="1600">
                <a:solidFill>
                  <a:schemeClr val="accent5"/>
                </a:solidFill>
              </a:defRPr>
            </a:lvl2pPr>
            <a:lvl3pPr marL="914377" indent="0" algn="r">
              <a:buNone/>
              <a:defRPr sz="2400"/>
            </a:lvl3pPr>
            <a:lvl4pPr marL="1371566" indent="0" algn="r">
              <a:buNone/>
              <a:defRPr sz="2400"/>
            </a:lvl4pPr>
            <a:lvl5pPr marL="1828754" indent="0" algn="r">
              <a:buNone/>
              <a:defRPr sz="2400"/>
            </a:lvl5pPr>
          </a:lstStyle>
          <a:p>
            <a:pPr lvl="0"/>
            <a:r>
              <a:rPr lang="en-US"/>
              <a:t>Thank you</a:t>
            </a:r>
          </a:p>
        </p:txBody>
      </p:sp>
      <p:sp>
        <p:nvSpPr>
          <p:cNvPr id="11" name="Title 1">
            <a:extLst>
              <a:ext uri="{FF2B5EF4-FFF2-40B4-BE49-F238E27FC236}">
                <a16:creationId xmlns:a16="http://schemas.microsoft.com/office/drawing/2014/main" id="{6631CA11-1043-6DF8-CD23-392623D8B95B}"/>
              </a:ext>
            </a:extLst>
          </p:cNvPr>
          <p:cNvSpPr txBox="1">
            <a:spLocks/>
          </p:cNvSpPr>
          <p:nvPr userDrawn="1"/>
        </p:nvSpPr>
        <p:spPr>
          <a:xfrm>
            <a:off x="4063128" y="6339605"/>
            <a:ext cx="7665576" cy="493623"/>
          </a:xfrm>
          <a:prstGeom prst="rect">
            <a:avLst/>
          </a:prstGeom>
        </p:spPr>
        <p:txBody>
          <a:bodyPr/>
          <a:lstStyle>
            <a:lvl1pPr algn="l" defTabSz="914377" rtl="0" eaLnBrk="1" latinLnBrk="0" hangingPunct="1">
              <a:lnSpc>
                <a:spcPct val="90000"/>
              </a:lnSpc>
              <a:spcBef>
                <a:spcPct val="0"/>
              </a:spcBef>
              <a:buNone/>
              <a:defRPr sz="3600" kern="1200">
                <a:solidFill>
                  <a:srgbClr val="E67C49"/>
                </a:solidFill>
                <a:latin typeface="Arial" panose="020B0604020202020204" pitchFamily="34" charset="0"/>
                <a:ea typeface="+mj-ea"/>
                <a:cs typeface="Arial" panose="020B0604020202020204" pitchFamily="34" charset="0"/>
              </a:defRPr>
            </a:lvl1pPr>
          </a:lstStyle>
          <a:p>
            <a:pPr algn="r"/>
            <a:r>
              <a:rPr lang="en-US" sz="2000"/>
              <a:t>USAID Program for Advancing Supply Chain Outcomes (PASCO)</a:t>
            </a:r>
          </a:p>
        </p:txBody>
      </p:sp>
      <p:pic>
        <p:nvPicPr>
          <p:cNvPr id="3" name="Picture 2" descr="A picture containing text, person, standing, file&#10;&#10;Description automatically generated">
            <a:extLst>
              <a:ext uri="{FF2B5EF4-FFF2-40B4-BE49-F238E27FC236}">
                <a16:creationId xmlns:a16="http://schemas.microsoft.com/office/drawing/2014/main" id="{E3320D9F-066A-2F09-0150-DC12D62B8E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51288" y="7680"/>
            <a:ext cx="8334262" cy="5538540"/>
          </a:xfrm>
          <a:prstGeom prst="rect">
            <a:avLst/>
          </a:prstGeom>
        </p:spPr>
      </p:pic>
    </p:spTree>
    <p:extLst>
      <p:ext uri="{BB962C8B-B14F-4D97-AF65-F5344CB8AC3E}">
        <p14:creationId xmlns:p14="http://schemas.microsoft.com/office/powerpoint/2010/main" val="1249062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02_Section Divider Slide">
    <p:spTree>
      <p:nvGrpSpPr>
        <p:cNvPr id="1" name=""/>
        <p:cNvGrpSpPr/>
        <p:nvPr/>
      </p:nvGrpSpPr>
      <p:grpSpPr>
        <a:xfrm>
          <a:off x="0" y="0"/>
          <a:ext cx="0" cy="0"/>
          <a:chOff x="0" y="0"/>
          <a:chExt cx="0" cy="0"/>
        </a:xfrm>
      </p:grpSpPr>
      <p:sp>
        <p:nvSpPr>
          <p:cNvPr id="7" name="Rectangle 6"/>
          <p:cNvSpPr/>
          <p:nvPr userDrawn="1"/>
        </p:nvSpPr>
        <p:spPr>
          <a:xfrm>
            <a:off x="0" y="1"/>
            <a:ext cx="12192000" cy="6857999"/>
          </a:xfrm>
          <a:prstGeom prst="rect">
            <a:avLst/>
          </a:prstGeom>
          <a:solidFill>
            <a:srgbClr val="2EA1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ymbol.png"/>
          <p:cNvPicPr>
            <a:picLocks noChangeAspect="1"/>
          </p:cNvPicPr>
          <p:nvPr userDrawn="1"/>
        </p:nvPicPr>
        <p:blipFill rotWithShape="1">
          <a:blip r:embed="rId2">
            <a:alphaModFix amt="18000"/>
            <a:extLst>
              <a:ext uri="{28A0092B-C50C-407E-A947-70E740481C1C}">
                <a14:useLocalDpi xmlns:a14="http://schemas.microsoft.com/office/drawing/2010/main" val="0"/>
              </a:ext>
            </a:extLst>
          </a:blip>
          <a:srcRect t="3557" r="50000" b="1754"/>
          <a:stretch/>
        </p:blipFill>
        <p:spPr>
          <a:xfrm>
            <a:off x="8562049" y="0"/>
            <a:ext cx="3629952" cy="6869769"/>
          </a:xfrm>
          <a:prstGeom prst="rect">
            <a:avLst/>
          </a:prstGeom>
        </p:spPr>
      </p:pic>
      <p:sp>
        <p:nvSpPr>
          <p:cNvPr id="2" name="Title 1"/>
          <p:cNvSpPr>
            <a:spLocks noGrp="1"/>
          </p:cNvSpPr>
          <p:nvPr>
            <p:ph type="ctrTitle"/>
          </p:nvPr>
        </p:nvSpPr>
        <p:spPr>
          <a:xfrm>
            <a:off x="1524000" y="1676737"/>
            <a:ext cx="9144000" cy="1452563"/>
          </a:xfrm>
          <a:prstGeom prst="rect">
            <a:avLst/>
          </a:prstGeom>
        </p:spPr>
        <p:txBody>
          <a:bodyPr anchor="b"/>
          <a:lstStyle>
            <a:lvl1pPr algn="ctr">
              <a:defRPr sz="44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524000" y="3221374"/>
            <a:ext cx="9144000" cy="1655763"/>
          </a:xfrm>
          <a:prstGeom prst="rect">
            <a:avLst/>
          </a:prstGeo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sz="800">
                <a:solidFill>
                  <a:schemeClr val="bg1"/>
                </a:solidFill>
                <a:latin typeface="Arial" panose="020B0604020202020204" pitchFamily="34" charset="0"/>
                <a:cs typeface="Arial" panose="020B0604020202020204" pitchFamily="34" charset="0"/>
              </a:defRPr>
            </a:lvl1pPr>
          </a:lstStyle>
          <a:p>
            <a:endParaRPr lang="en-US"/>
          </a:p>
        </p:txBody>
      </p:sp>
      <p:sp>
        <p:nvSpPr>
          <p:cNvPr id="5" name="Footer Placeholder 4"/>
          <p:cNvSpPr>
            <a:spLocks noGrp="1"/>
          </p:cNvSpPr>
          <p:nvPr>
            <p:ph type="ftr" sz="quarter" idx="11"/>
          </p:nvPr>
        </p:nvSpPr>
        <p:spPr/>
        <p:txBody>
          <a:bodyPr/>
          <a:lstStyle>
            <a:lvl1pPr>
              <a:defRPr sz="800">
                <a:solidFill>
                  <a:schemeClr val="bg1"/>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sz="800">
                <a:solidFill>
                  <a:schemeClr val="bg1"/>
                </a:solidFill>
                <a:latin typeface="Arial" panose="020B0604020202020204" pitchFamily="34" charset="0"/>
                <a:cs typeface="Arial" panose="020B0604020202020204" pitchFamily="34" charset="0"/>
              </a:defRPr>
            </a:lvl1pPr>
          </a:lstStyle>
          <a:p>
            <a:fld id="{5B22A346-9BD4-40D2-98DB-F613D1B48033}" type="slidenum">
              <a:rPr lang="en-US" smtClean="0"/>
              <a:pPr/>
              <a:t>‹#›</a:t>
            </a:fld>
            <a:endParaRPr lang="en-US"/>
          </a:p>
        </p:txBody>
      </p:sp>
      <p:cxnSp>
        <p:nvCxnSpPr>
          <p:cNvPr id="14" name="Straight Connector 13"/>
          <p:cNvCxnSpPr/>
          <p:nvPr userDrawn="1"/>
        </p:nvCxnSpPr>
        <p:spPr>
          <a:xfrm>
            <a:off x="381000" y="6096673"/>
            <a:ext cx="1134770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7A4CDBF0-DB00-9F1F-8F08-412772476439}"/>
              </a:ext>
            </a:extLst>
          </p:cNvPr>
          <p:cNvSpPr txBox="1">
            <a:spLocks/>
          </p:cNvSpPr>
          <p:nvPr userDrawn="1"/>
        </p:nvSpPr>
        <p:spPr>
          <a:xfrm>
            <a:off x="4213076" y="6257866"/>
            <a:ext cx="7665576" cy="493623"/>
          </a:xfrm>
          <a:prstGeom prst="rect">
            <a:avLst/>
          </a:prstGeom>
        </p:spPr>
        <p:txBody>
          <a:bodyPr/>
          <a:lstStyle>
            <a:lvl1pPr algn="l" defTabSz="914377" rtl="0" eaLnBrk="1" latinLnBrk="0" hangingPunct="1">
              <a:lnSpc>
                <a:spcPct val="90000"/>
              </a:lnSpc>
              <a:spcBef>
                <a:spcPct val="0"/>
              </a:spcBef>
              <a:buNone/>
              <a:defRPr sz="3600" kern="1200">
                <a:solidFill>
                  <a:srgbClr val="E67C49"/>
                </a:solidFill>
                <a:latin typeface="Arial" panose="020B0604020202020204" pitchFamily="34" charset="0"/>
                <a:ea typeface="+mj-ea"/>
                <a:cs typeface="Arial" panose="020B0604020202020204" pitchFamily="34" charset="0"/>
              </a:defRPr>
            </a:lvl1pPr>
          </a:lstStyle>
          <a:p>
            <a:pPr algn="r"/>
            <a:r>
              <a:rPr lang="en-US" sz="2000">
                <a:solidFill>
                  <a:schemeClr val="bg1"/>
                </a:solidFill>
              </a:rPr>
              <a:t>USAID Program for Advancing Supply Chain Outcomes (PASCO)</a:t>
            </a:r>
          </a:p>
        </p:txBody>
      </p:sp>
    </p:spTree>
    <p:extLst>
      <p:ext uri="{BB962C8B-B14F-4D97-AF65-F5344CB8AC3E}">
        <p14:creationId xmlns:p14="http://schemas.microsoft.com/office/powerpoint/2010/main" val="3574794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_By the Numbers Slide">
    <p:spTree>
      <p:nvGrpSpPr>
        <p:cNvPr id="1" name=""/>
        <p:cNvGrpSpPr/>
        <p:nvPr/>
      </p:nvGrpSpPr>
      <p:grpSpPr>
        <a:xfrm>
          <a:off x="0" y="0"/>
          <a:ext cx="0" cy="0"/>
          <a:chOff x="0" y="0"/>
          <a:chExt cx="0" cy="0"/>
        </a:xfrm>
      </p:grpSpPr>
      <p:sp>
        <p:nvSpPr>
          <p:cNvPr id="7" name="Rectangle 6"/>
          <p:cNvSpPr/>
          <p:nvPr userDrawn="1"/>
        </p:nvSpPr>
        <p:spPr>
          <a:xfrm>
            <a:off x="0" y="1"/>
            <a:ext cx="12191999" cy="6857999"/>
          </a:xfrm>
          <a:prstGeom prst="rect">
            <a:avLst/>
          </a:prstGeom>
          <a:solidFill>
            <a:srgbClr val="807A7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descr="symbol.png"/>
          <p:cNvPicPr>
            <a:picLocks noChangeAspect="1"/>
          </p:cNvPicPr>
          <p:nvPr userDrawn="1"/>
        </p:nvPicPr>
        <p:blipFill rotWithShape="1">
          <a:blip r:embed="rId2">
            <a:alphaModFix amt="6000"/>
            <a:extLst>
              <a:ext uri="{28A0092B-C50C-407E-A947-70E740481C1C}">
                <a14:useLocalDpi xmlns:a14="http://schemas.microsoft.com/office/drawing/2010/main" val="0"/>
              </a:ext>
            </a:extLst>
          </a:blip>
          <a:srcRect t="3557" r="50000" b="1754"/>
          <a:stretch/>
        </p:blipFill>
        <p:spPr>
          <a:xfrm>
            <a:off x="8562049" y="0"/>
            <a:ext cx="3629952" cy="6869769"/>
          </a:xfrm>
          <a:prstGeom prst="rect">
            <a:avLst/>
          </a:prstGeom>
        </p:spPr>
      </p:pic>
      <p:sp>
        <p:nvSpPr>
          <p:cNvPr id="2" name="Title 1"/>
          <p:cNvSpPr>
            <a:spLocks noGrp="1"/>
          </p:cNvSpPr>
          <p:nvPr>
            <p:ph type="ctrTitle"/>
          </p:nvPr>
        </p:nvSpPr>
        <p:spPr>
          <a:xfrm>
            <a:off x="1524000" y="1319309"/>
            <a:ext cx="9144000" cy="847527"/>
          </a:xfrm>
          <a:prstGeom prst="rect">
            <a:avLst/>
          </a:prstGeom>
        </p:spPr>
        <p:txBody>
          <a:bodyPr anchor="b"/>
          <a:lstStyle>
            <a:lvl1pPr algn="ctr">
              <a:defRPr sz="44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524000" y="2167471"/>
            <a:ext cx="9144000" cy="728129"/>
          </a:xfrm>
          <a:prstGeom prst="rect">
            <a:avLst/>
          </a:prstGeo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sz="800">
                <a:solidFill>
                  <a:schemeClr val="bg1"/>
                </a:solidFill>
                <a:latin typeface="Arial" panose="020B0604020202020204" pitchFamily="34" charset="0"/>
                <a:cs typeface="Arial" panose="020B0604020202020204" pitchFamily="34" charset="0"/>
              </a:defRPr>
            </a:lvl1pPr>
          </a:lstStyle>
          <a:p>
            <a:endParaRPr lang="en-US"/>
          </a:p>
        </p:txBody>
      </p:sp>
      <p:sp>
        <p:nvSpPr>
          <p:cNvPr id="5" name="Footer Placeholder 4"/>
          <p:cNvSpPr>
            <a:spLocks noGrp="1"/>
          </p:cNvSpPr>
          <p:nvPr>
            <p:ph type="ftr" sz="quarter" idx="11"/>
          </p:nvPr>
        </p:nvSpPr>
        <p:spPr/>
        <p:txBody>
          <a:bodyPr/>
          <a:lstStyle>
            <a:lvl1pPr>
              <a:defRPr sz="800">
                <a:solidFill>
                  <a:schemeClr val="bg1"/>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sz="800">
                <a:solidFill>
                  <a:schemeClr val="bg1"/>
                </a:solidFill>
                <a:latin typeface="Arial" panose="020B0604020202020204" pitchFamily="34" charset="0"/>
                <a:cs typeface="Arial" panose="020B0604020202020204" pitchFamily="34" charset="0"/>
              </a:defRPr>
            </a:lvl1pPr>
          </a:lstStyle>
          <a:p>
            <a:fld id="{5B22A346-9BD4-40D2-98DB-F613D1B48033}" type="slidenum">
              <a:rPr lang="en-US" smtClean="0"/>
              <a:pPr/>
              <a:t>‹#›</a:t>
            </a:fld>
            <a:endParaRPr lang="en-US"/>
          </a:p>
        </p:txBody>
      </p:sp>
      <p:cxnSp>
        <p:nvCxnSpPr>
          <p:cNvPr id="13" name="Straight Connector 12"/>
          <p:cNvCxnSpPr/>
          <p:nvPr userDrawn="1"/>
        </p:nvCxnSpPr>
        <p:spPr>
          <a:xfrm>
            <a:off x="381000" y="6096673"/>
            <a:ext cx="1134770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A3318506-A0EB-37A8-9B45-FD27323E49C9}"/>
              </a:ext>
            </a:extLst>
          </p:cNvPr>
          <p:cNvSpPr txBox="1">
            <a:spLocks/>
          </p:cNvSpPr>
          <p:nvPr userDrawn="1"/>
        </p:nvSpPr>
        <p:spPr>
          <a:xfrm>
            <a:off x="4213076" y="6257866"/>
            <a:ext cx="7665576" cy="493623"/>
          </a:xfrm>
          <a:prstGeom prst="rect">
            <a:avLst/>
          </a:prstGeom>
        </p:spPr>
        <p:txBody>
          <a:bodyPr/>
          <a:lstStyle>
            <a:lvl1pPr algn="l" defTabSz="914377" rtl="0" eaLnBrk="1" latinLnBrk="0" hangingPunct="1">
              <a:lnSpc>
                <a:spcPct val="90000"/>
              </a:lnSpc>
              <a:spcBef>
                <a:spcPct val="0"/>
              </a:spcBef>
              <a:buNone/>
              <a:defRPr sz="3600" kern="1200">
                <a:solidFill>
                  <a:srgbClr val="E67C49"/>
                </a:solidFill>
                <a:latin typeface="Arial" panose="020B0604020202020204" pitchFamily="34" charset="0"/>
                <a:ea typeface="+mj-ea"/>
                <a:cs typeface="Arial" panose="020B0604020202020204" pitchFamily="34" charset="0"/>
              </a:defRPr>
            </a:lvl1pPr>
          </a:lstStyle>
          <a:p>
            <a:pPr algn="r"/>
            <a:r>
              <a:rPr lang="en-US" sz="2000">
                <a:solidFill>
                  <a:schemeClr val="bg1"/>
                </a:solidFill>
              </a:rPr>
              <a:t>USAID Program for Advancing Supply Chain Outcomes (PASCO)</a:t>
            </a:r>
          </a:p>
        </p:txBody>
      </p:sp>
    </p:spTree>
    <p:extLst>
      <p:ext uri="{BB962C8B-B14F-4D97-AF65-F5344CB8AC3E}">
        <p14:creationId xmlns:p14="http://schemas.microsoft.com/office/powerpoint/2010/main" val="116119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04_Title and One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87506"/>
            <a:ext cx="11338560" cy="493623"/>
          </a:xfrm>
          <a:prstGeom prst="rect">
            <a:avLst/>
          </a:prstGeom>
        </p:spPr>
        <p:txBody>
          <a:bodyPr/>
          <a:lstStyle>
            <a:lvl1pPr>
              <a:defRPr>
                <a:solidFill>
                  <a:srgbClr val="E67C49"/>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81000" y="1083691"/>
            <a:ext cx="11338560" cy="4740639"/>
          </a:xfrm>
          <a:prstGeom prst="rect">
            <a:avLst/>
          </a:prstGeom>
        </p:spPr>
        <p:txBody>
          <a:bodyPr/>
          <a:lstStyle>
            <a:lvl1pPr>
              <a:defRPr>
                <a:solidFill>
                  <a:schemeClr val="tx1">
                    <a:lumMod val="65000"/>
                    <a:lumOff val="35000"/>
                  </a:schemeClr>
                </a:solidFill>
                <a:latin typeface="Arial" panose="020B0604020202020204" pitchFamily="34" charset="0"/>
                <a:cs typeface="Arial" panose="020B0604020202020204" pitchFamily="34" charset="0"/>
              </a:defRPr>
            </a:lvl1pPr>
            <a:lvl2pPr>
              <a:defRPr>
                <a:solidFill>
                  <a:schemeClr val="tx1">
                    <a:lumMod val="65000"/>
                    <a:lumOff val="35000"/>
                  </a:schemeClr>
                </a:solidFill>
                <a:latin typeface="Arial" panose="020B0604020202020204" pitchFamily="34" charset="0"/>
                <a:cs typeface="Arial" panose="020B0604020202020204" pitchFamily="34" charset="0"/>
              </a:defRPr>
            </a:lvl2pPr>
            <a:lvl3pPr>
              <a:defRPr>
                <a:solidFill>
                  <a:schemeClr val="tx1">
                    <a:lumMod val="65000"/>
                    <a:lumOff val="35000"/>
                  </a:schemeClr>
                </a:solidFill>
                <a:latin typeface="Arial" panose="020B0604020202020204" pitchFamily="34" charset="0"/>
                <a:cs typeface="Arial" panose="020B0604020202020204" pitchFamily="34" charset="0"/>
              </a:defRPr>
            </a:lvl3pPr>
            <a:lvl4pPr>
              <a:defRPr>
                <a:solidFill>
                  <a:schemeClr val="tx1">
                    <a:lumMod val="65000"/>
                    <a:lumOff val="35000"/>
                  </a:schemeClr>
                </a:solidFill>
                <a:latin typeface="Arial" panose="020B0604020202020204" pitchFamily="34" charset="0"/>
                <a:cs typeface="Arial" panose="020B0604020202020204" pitchFamily="34" charset="0"/>
              </a:defRPr>
            </a:lvl4pPr>
            <a:lvl5pPr>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p:nvPr userDrawn="1"/>
        </p:nvCxnSpPr>
        <p:spPr>
          <a:xfrm>
            <a:off x="371856" y="6250497"/>
            <a:ext cx="1134770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08409145-C1BB-BCCF-3A88-01AEC471CFB9}"/>
              </a:ext>
            </a:extLst>
          </p:cNvPr>
          <p:cNvSpPr txBox="1">
            <a:spLocks/>
          </p:cNvSpPr>
          <p:nvPr userDrawn="1"/>
        </p:nvSpPr>
        <p:spPr>
          <a:xfrm>
            <a:off x="4063128" y="6339605"/>
            <a:ext cx="7665576" cy="493623"/>
          </a:xfrm>
          <a:prstGeom prst="rect">
            <a:avLst/>
          </a:prstGeom>
        </p:spPr>
        <p:txBody>
          <a:bodyPr/>
          <a:lstStyle>
            <a:lvl1pPr algn="l" defTabSz="914377" rtl="0" eaLnBrk="1" latinLnBrk="0" hangingPunct="1">
              <a:lnSpc>
                <a:spcPct val="90000"/>
              </a:lnSpc>
              <a:spcBef>
                <a:spcPct val="0"/>
              </a:spcBef>
              <a:buNone/>
              <a:defRPr sz="3600" kern="1200">
                <a:solidFill>
                  <a:srgbClr val="E67C49"/>
                </a:solidFill>
                <a:latin typeface="Arial" panose="020B0604020202020204" pitchFamily="34" charset="0"/>
                <a:ea typeface="+mj-ea"/>
                <a:cs typeface="Arial" panose="020B0604020202020204" pitchFamily="34" charset="0"/>
              </a:defRPr>
            </a:lvl1pPr>
          </a:lstStyle>
          <a:p>
            <a:pPr algn="r"/>
            <a:r>
              <a:rPr lang="en-US" sz="2000"/>
              <a:t>USAID Program for Advancing Supply Chain Outcomes (PASCO)</a:t>
            </a:r>
          </a:p>
        </p:txBody>
      </p:sp>
      <p:sp>
        <p:nvSpPr>
          <p:cNvPr id="20" name="Date Placeholder 19">
            <a:extLst>
              <a:ext uri="{FF2B5EF4-FFF2-40B4-BE49-F238E27FC236}">
                <a16:creationId xmlns:a16="http://schemas.microsoft.com/office/drawing/2014/main" id="{0A84C3D5-3625-71AD-EC9F-AF53DB9CBC8A}"/>
              </a:ext>
            </a:extLst>
          </p:cNvPr>
          <p:cNvSpPr>
            <a:spLocks noGrp="1"/>
          </p:cNvSpPr>
          <p:nvPr>
            <p:ph type="dt" sz="half" idx="10"/>
          </p:nvPr>
        </p:nvSpPr>
        <p:spPr/>
        <p:txBody>
          <a:bodyPr/>
          <a:lstStyle/>
          <a:p>
            <a:endParaRPr lang="en-US"/>
          </a:p>
        </p:txBody>
      </p:sp>
      <p:sp>
        <p:nvSpPr>
          <p:cNvPr id="21" name="Footer Placeholder 20">
            <a:extLst>
              <a:ext uri="{FF2B5EF4-FFF2-40B4-BE49-F238E27FC236}">
                <a16:creationId xmlns:a16="http://schemas.microsoft.com/office/drawing/2014/main" id="{C4C364C5-F8C5-8B5A-84EA-42174BC42B08}"/>
              </a:ext>
            </a:extLst>
          </p:cNvPr>
          <p:cNvSpPr>
            <a:spLocks noGrp="1"/>
          </p:cNvSpPr>
          <p:nvPr>
            <p:ph type="ftr" sz="quarter" idx="11"/>
          </p:nvPr>
        </p:nvSpPr>
        <p:spPr/>
        <p:txBody>
          <a:bodyPr/>
          <a:lstStyle/>
          <a:p>
            <a:endParaRPr lang="en-US"/>
          </a:p>
        </p:txBody>
      </p:sp>
      <p:sp>
        <p:nvSpPr>
          <p:cNvPr id="22" name="Slide Number Placeholder 21">
            <a:extLst>
              <a:ext uri="{FF2B5EF4-FFF2-40B4-BE49-F238E27FC236}">
                <a16:creationId xmlns:a16="http://schemas.microsoft.com/office/drawing/2014/main" id="{40C36204-C559-FE84-D549-4BA450D16977}"/>
              </a:ext>
            </a:extLst>
          </p:cNvPr>
          <p:cNvSpPr>
            <a:spLocks noGrp="1"/>
          </p:cNvSpPr>
          <p:nvPr>
            <p:ph type="sldNum" sz="quarter" idx="12"/>
          </p:nvPr>
        </p:nvSpPr>
        <p:spPr>
          <a:xfrm>
            <a:off x="9315450" y="6403853"/>
            <a:ext cx="2743200" cy="365125"/>
          </a:xfrm>
        </p:spPr>
        <p:txBody>
          <a:bodyPr/>
          <a:lstStyle/>
          <a:p>
            <a:fld id="{5B22A346-9BD4-40D2-98DB-F613D1B48033}" type="slidenum">
              <a:rPr lang="en-US" smtClean="0"/>
              <a:pPr/>
              <a:t>‹#›</a:t>
            </a:fld>
            <a:endParaRPr lang="en-US"/>
          </a:p>
        </p:txBody>
      </p:sp>
    </p:spTree>
    <p:extLst>
      <p:ext uri="{BB962C8B-B14F-4D97-AF65-F5344CB8AC3E}">
        <p14:creationId xmlns:p14="http://schemas.microsoft.com/office/powerpoint/2010/main" val="3067322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05_Title and 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84048"/>
            <a:ext cx="11338560" cy="493623"/>
          </a:xfrm>
          <a:prstGeom prst="rect">
            <a:avLst/>
          </a:prstGeom>
        </p:spPr>
        <p:txBody>
          <a:bodyPr/>
          <a:lstStyle>
            <a:lvl1pPr>
              <a:defRPr>
                <a:solidFill>
                  <a:srgbClr val="E67C49"/>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381000" y="1088136"/>
            <a:ext cx="5486400" cy="4777405"/>
          </a:xfrm>
          <a:prstGeom prst="rect">
            <a:avLst/>
          </a:prstGeom>
        </p:spPr>
        <p:txBody>
          <a:bodyPr/>
          <a:lstStyle>
            <a:lvl1pPr>
              <a:defRPr>
                <a:solidFill>
                  <a:schemeClr val="tx1">
                    <a:lumMod val="65000"/>
                    <a:lumOff val="35000"/>
                  </a:schemeClr>
                </a:solidFill>
                <a:latin typeface="Arial" panose="020B0604020202020204" pitchFamily="34" charset="0"/>
                <a:cs typeface="Arial" panose="020B0604020202020204" pitchFamily="34" charset="0"/>
              </a:defRPr>
            </a:lvl1pPr>
            <a:lvl2pPr>
              <a:defRPr>
                <a:solidFill>
                  <a:schemeClr val="tx1">
                    <a:lumMod val="65000"/>
                    <a:lumOff val="35000"/>
                  </a:schemeClr>
                </a:solidFill>
                <a:latin typeface="Arial" panose="020B0604020202020204" pitchFamily="34" charset="0"/>
                <a:cs typeface="Arial" panose="020B0604020202020204" pitchFamily="34" charset="0"/>
              </a:defRPr>
            </a:lvl2pPr>
            <a:lvl3pPr>
              <a:defRPr>
                <a:solidFill>
                  <a:schemeClr val="tx1">
                    <a:lumMod val="65000"/>
                    <a:lumOff val="35000"/>
                  </a:schemeClr>
                </a:solidFill>
                <a:latin typeface="Arial" panose="020B0604020202020204" pitchFamily="34" charset="0"/>
                <a:cs typeface="Arial" panose="020B0604020202020204" pitchFamily="34" charset="0"/>
              </a:defRPr>
            </a:lvl3pPr>
            <a:lvl4pPr>
              <a:defRPr>
                <a:solidFill>
                  <a:schemeClr val="tx1">
                    <a:lumMod val="65000"/>
                    <a:lumOff val="35000"/>
                  </a:schemeClr>
                </a:solidFill>
                <a:latin typeface="Arial" panose="020B0604020202020204" pitchFamily="34" charset="0"/>
                <a:cs typeface="Arial" panose="020B0604020202020204" pitchFamily="34" charset="0"/>
              </a:defRPr>
            </a:lvl4pPr>
            <a:lvl5pPr>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3160" y="1088136"/>
            <a:ext cx="5486400" cy="4777405"/>
          </a:xfrm>
          <a:prstGeom prst="rect">
            <a:avLst/>
          </a:prstGeom>
        </p:spPr>
        <p:txBody>
          <a:bodyPr/>
          <a:lstStyle>
            <a:lvl1pPr>
              <a:defRPr>
                <a:solidFill>
                  <a:schemeClr val="tx1">
                    <a:lumMod val="65000"/>
                    <a:lumOff val="35000"/>
                  </a:schemeClr>
                </a:solidFill>
                <a:latin typeface="Arial" panose="020B0604020202020204" pitchFamily="34" charset="0"/>
                <a:cs typeface="Arial" panose="020B0604020202020204" pitchFamily="34" charset="0"/>
              </a:defRPr>
            </a:lvl1pPr>
            <a:lvl2pPr>
              <a:defRPr>
                <a:solidFill>
                  <a:schemeClr val="tx1">
                    <a:lumMod val="65000"/>
                    <a:lumOff val="35000"/>
                  </a:schemeClr>
                </a:solidFill>
                <a:latin typeface="Arial" panose="020B0604020202020204" pitchFamily="34" charset="0"/>
                <a:cs typeface="Arial" panose="020B0604020202020204" pitchFamily="34" charset="0"/>
              </a:defRPr>
            </a:lvl2pPr>
            <a:lvl3pPr>
              <a:defRPr>
                <a:solidFill>
                  <a:schemeClr val="tx1">
                    <a:lumMod val="65000"/>
                    <a:lumOff val="35000"/>
                  </a:schemeClr>
                </a:solidFill>
                <a:latin typeface="Arial" panose="020B0604020202020204" pitchFamily="34" charset="0"/>
                <a:cs typeface="Arial" panose="020B0604020202020204" pitchFamily="34" charset="0"/>
              </a:defRPr>
            </a:lvl3pPr>
            <a:lvl4pPr>
              <a:defRPr>
                <a:solidFill>
                  <a:schemeClr val="tx1">
                    <a:lumMod val="65000"/>
                    <a:lumOff val="35000"/>
                  </a:schemeClr>
                </a:solidFill>
                <a:latin typeface="Arial" panose="020B0604020202020204" pitchFamily="34" charset="0"/>
                <a:cs typeface="Arial" panose="020B0604020202020204" pitchFamily="34" charset="0"/>
              </a:defRPr>
            </a:lvl4pPr>
            <a:lvl5pPr>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z="800">
                <a:solidFill>
                  <a:schemeClr val="tx1">
                    <a:lumMod val="65000"/>
                    <a:lumOff val="35000"/>
                  </a:schemeClr>
                </a:solidFill>
                <a:latin typeface="Arial" panose="020B0604020202020204" pitchFamily="34" charset="0"/>
                <a:cs typeface="Arial" panose="020B0604020202020204" pitchFamily="34" charset="0"/>
              </a:defRPr>
            </a:lvl1pPr>
          </a:lstStyle>
          <a:p>
            <a:endParaRPr lang="en-US"/>
          </a:p>
        </p:txBody>
      </p:sp>
      <p:sp>
        <p:nvSpPr>
          <p:cNvPr id="6" name="Footer Placeholder 5"/>
          <p:cNvSpPr>
            <a:spLocks noGrp="1"/>
          </p:cNvSpPr>
          <p:nvPr>
            <p:ph type="ftr" sz="quarter" idx="11"/>
          </p:nvPr>
        </p:nvSpPr>
        <p:spPr/>
        <p:txBody>
          <a:bodyPr/>
          <a:lstStyle>
            <a:lvl1pPr>
              <a:defRPr sz="800">
                <a:solidFill>
                  <a:schemeClr val="tx1">
                    <a:lumMod val="65000"/>
                    <a:lumOff val="35000"/>
                  </a:schemeClr>
                </a:solidFill>
                <a:latin typeface="Arial" panose="020B0604020202020204" pitchFamily="34" charset="0"/>
                <a:cs typeface="Arial" panose="020B0604020202020204" pitchFamily="34" charset="0"/>
              </a:defRPr>
            </a:lvl1pPr>
          </a:lstStyle>
          <a:p>
            <a:endParaRPr lang="en-US"/>
          </a:p>
        </p:txBody>
      </p:sp>
      <p:cxnSp>
        <p:nvCxnSpPr>
          <p:cNvPr id="10" name="Straight Connector 9"/>
          <p:cNvCxnSpPr/>
          <p:nvPr userDrawn="1"/>
        </p:nvCxnSpPr>
        <p:spPr>
          <a:xfrm>
            <a:off x="381000" y="6241952"/>
            <a:ext cx="1134770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D4EA74B5-ECCA-01AA-9E5E-0203009610D4}"/>
              </a:ext>
            </a:extLst>
          </p:cNvPr>
          <p:cNvSpPr txBox="1">
            <a:spLocks/>
          </p:cNvSpPr>
          <p:nvPr userDrawn="1"/>
        </p:nvSpPr>
        <p:spPr>
          <a:xfrm>
            <a:off x="4063128" y="6339605"/>
            <a:ext cx="7665576" cy="493623"/>
          </a:xfrm>
          <a:prstGeom prst="rect">
            <a:avLst/>
          </a:prstGeom>
        </p:spPr>
        <p:txBody>
          <a:bodyPr/>
          <a:lstStyle>
            <a:lvl1pPr algn="l" defTabSz="914377" rtl="0" eaLnBrk="1" latinLnBrk="0" hangingPunct="1">
              <a:lnSpc>
                <a:spcPct val="90000"/>
              </a:lnSpc>
              <a:spcBef>
                <a:spcPct val="0"/>
              </a:spcBef>
              <a:buNone/>
              <a:defRPr sz="3600" kern="1200">
                <a:solidFill>
                  <a:srgbClr val="E67C49"/>
                </a:solidFill>
                <a:latin typeface="Arial" panose="020B0604020202020204" pitchFamily="34" charset="0"/>
                <a:ea typeface="+mj-ea"/>
                <a:cs typeface="Arial" panose="020B0604020202020204" pitchFamily="34" charset="0"/>
              </a:defRPr>
            </a:lvl1pPr>
          </a:lstStyle>
          <a:p>
            <a:pPr algn="r"/>
            <a:r>
              <a:rPr lang="en-US" sz="2000"/>
              <a:t>USAID Program for Advancing Supply Chain Outcomes (PASCO)</a:t>
            </a:r>
          </a:p>
        </p:txBody>
      </p:sp>
      <p:sp>
        <p:nvSpPr>
          <p:cNvPr id="20" name="Slide Number Placeholder 21">
            <a:extLst>
              <a:ext uri="{FF2B5EF4-FFF2-40B4-BE49-F238E27FC236}">
                <a16:creationId xmlns:a16="http://schemas.microsoft.com/office/drawing/2014/main" id="{2E70AF69-B020-F5CD-8F72-54BFC86EDFAA}"/>
              </a:ext>
            </a:extLst>
          </p:cNvPr>
          <p:cNvSpPr>
            <a:spLocks noGrp="1"/>
          </p:cNvSpPr>
          <p:nvPr>
            <p:ph type="sldNum" sz="quarter" idx="12"/>
          </p:nvPr>
        </p:nvSpPr>
        <p:spPr>
          <a:xfrm>
            <a:off x="9315450" y="6403853"/>
            <a:ext cx="2743200" cy="365125"/>
          </a:xfrm>
        </p:spPr>
        <p:txBody>
          <a:bodyPr/>
          <a:lstStyle/>
          <a:p>
            <a:fld id="{5B22A346-9BD4-40D2-98DB-F613D1B48033}" type="slidenum">
              <a:rPr lang="en-US" smtClean="0"/>
              <a:pPr/>
              <a:t>‹#›</a:t>
            </a:fld>
            <a:endParaRPr lang="en-US"/>
          </a:p>
        </p:txBody>
      </p:sp>
    </p:spTree>
    <p:extLst>
      <p:ext uri="{BB962C8B-B14F-4D97-AF65-F5344CB8AC3E}">
        <p14:creationId xmlns:p14="http://schemas.microsoft.com/office/powerpoint/2010/main" val="694294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06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384048"/>
            <a:ext cx="11338560" cy="493623"/>
          </a:xfrm>
          <a:prstGeom prst="rect">
            <a:avLst/>
          </a:prstGeom>
        </p:spPr>
        <p:txBody>
          <a:bodyPr/>
          <a:lstStyle>
            <a:lvl1pPr>
              <a:defRPr>
                <a:solidFill>
                  <a:srgbClr val="E67C49"/>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sz="800">
                <a:solidFill>
                  <a:schemeClr val="tx1">
                    <a:lumMod val="65000"/>
                    <a:lumOff val="35000"/>
                  </a:schemeClr>
                </a:solidFill>
                <a:latin typeface="Arial" panose="020B0604020202020204" pitchFamily="34" charset="0"/>
                <a:cs typeface="Arial" panose="020B0604020202020204" pitchFamily="34" charset="0"/>
              </a:defRPr>
            </a:lvl1pPr>
          </a:lstStyle>
          <a:p>
            <a:endParaRPr lang="en-US"/>
          </a:p>
        </p:txBody>
      </p:sp>
      <p:sp>
        <p:nvSpPr>
          <p:cNvPr id="4" name="Footer Placeholder 3"/>
          <p:cNvSpPr>
            <a:spLocks noGrp="1"/>
          </p:cNvSpPr>
          <p:nvPr>
            <p:ph type="ftr" sz="quarter" idx="11"/>
          </p:nvPr>
        </p:nvSpPr>
        <p:spPr/>
        <p:txBody>
          <a:bodyPr/>
          <a:lstStyle>
            <a:lvl1pPr>
              <a:defRPr sz="800">
                <a:solidFill>
                  <a:schemeClr val="tx1">
                    <a:lumMod val="65000"/>
                    <a:lumOff val="35000"/>
                  </a:schemeClr>
                </a:solidFill>
                <a:latin typeface="Arial" panose="020B0604020202020204" pitchFamily="34" charset="0"/>
                <a:cs typeface="Arial" panose="020B0604020202020204" pitchFamily="34" charset="0"/>
              </a:defRPr>
            </a:lvl1pPr>
          </a:lstStyle>
          <a:p>
            <a:endParaRPr lang="en-US"/>
          </a:p>
        </p:txBody>
      </p:sp>
      <p:cxnSp>
        <p:nvCxnSpPr>
          <p:cNvPr id="10" name="Straight Connector 9"/>
          <p:cNvCxnSpPr/>
          <p:nvPr userDrawn="1"/>
        </p:nvCxnSpPr>
        <p:spPr>
          <a:xfrm>
            <a:off x="422148" y="6165040"/>
            <a:ext cx="1134770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7D4A0427-C87D-F004-C31E-8201FAAE52C2}"/>
              </a:ext>
            </a:extLst>
          </p:cNvPr>
          <p:cNvSpPr txBox="1">
            <a:spLocks/>
          </p:cNvSpPr>
          <p:nvPr userDrawn="1"/>
        </p:nvSpPr>
        <p:spPr>
          <a:xfrm>
            <a:off x="4063128" y="6339605"/>
            <a:ext cx="7665576" cy="493623"/>
          </a:xfrm>
          <a:prstGeom prst="rect">
            <a:avLst/>
          </a:prstGeom>
        </p:spPr>
        <p:txBody>
          <a:bodyPr/>
          <a:lstStyle>
            <a:lvl1pPr algn="l" defTabSz="914377" rtl="0" eaLnBrk="1" latinLnBrk="0" hangingPunct="1">
              <a:lnSpc>
                <a:spcPct val="90000"/>
              </a:lnSpc>
              <a:spcBef>
                <a:spcPct val="0"/>
              </a:spcBef>
              <a:buNone/>
              <a:defRPr sz="3600" kern="1200">
                <a:solidFill>
                  <a:srgbClr val="E67C49"/>
                </a:solidFill>
                <a:latin typeface="Arial" panose="020B0604020202020204" pitchFamily="34" charset="0"/>
                <a:ea typeface="+mj-ea"/>
                <a:cs typeface="Arial" panose="020B0604020202020204" pitchFamily="34" charset="0"/>
              </a:defRPr>
            </a:lvl1pPr>
          </a:lstStyle>
          <a:p>
            <a:pPr algn="r"/>
            <a:r>
              <a:rPr lang="en-US" sz="2000"/>
              <a:t>USAID Program for Advancing Supply Chain Outcomes (PASCO)</a:t>
            </a:r>
          </a:p>
        </p:txBody>
      </p:sp>
      <p:sp>
        <p:nvSpPr>
          <p:cNvPr id="14" name="Slide Number Placeholder 21">
            <a:extLst>
              <a:ext uri="{FF2B5EF4-FFF2-40B4-BE49-F238E27FC236}">
                <a16:creationId xmlns:a16="http://schemas.microsoft.com/office/drawing/2014/main" id="{7AC98B26-8CD3-E598-99A3-FA450729968D}"/>
              </a:ext>
            </a:extLst>
          </p:cNvPr>
          <p:cNvSpPr>
            <a:spLocks noGrp="1"/>
          </p:cNvSpPr>
          <p:nvPr>
            <p:ph type="sldNum" sz="quarter" idx="12"/>
          </p:nvPr>
        </p:nvSpPr>
        <p:spPr>
          <a:xfrm>
            <a:off x="9315450" y="6403853"/>
            <a:ext cx="2743200" cy="365125"/>
          </a:xfrm>
        </p:spPr>
        <p:txBody>
          <a:bodyPr/>
          <a:lstStyle/>
          <a:p>
            <a:fld id="{5B22A346-9BD4-40D2-98DB-F613D1B48033}" type="slidenum">
              <a:rPr lang="en-US" smtClean="0"/>
              <a:pPr/>
              <a:t>‹#›</a:t>
            </a:fld>
            <a:endParaRPr lang="en-US"/>
          </a:p>
        </p:txBody>
      </p:sp>
    </p:spTree>
    <p:extLst>
      <p:ext uri="{BB962C8B-B14F-4D97-AF65-F5344CB8AC3E}">
        <p14:creationId xmlns:p14="http://schemas.microsoft.com/office/powerpoint/2010/main" val="2261711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7_Blank Slide with Logo">
    <p:spTree>
      <p:nvGrpSpPr>
        <p:cNvPr id="1" name=""/>
        <p:cNvGrpSpPr/>
        <p:nvPr/>
      </p:nvGrpSpPr>
      <p:grpSpPr>
        <a:xfrm>
          <a:off x="0" y="0"/>
          <a:ext cx="0" cy="0"/>
          <a:chOff x="0" y="0"/>
          <a:chExt cx="0" cy="0"/>
        </a:xfrm>
      </p:grpSpPr>
      <p:cxnSp>
        <p:nvCxnSpPr>
          <p:cNvPr id="10" name="Straight Connector 9"/>
          <p:cNvCxnSpPr/>
          <p:nvPr userDrawn="1"/>
        </p:nvCxnSpPr>
        <p:spPr>
          <a:xfrm>
            <a:off x="381000" y="6233406"/>
            <a:ext cx="1134770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Date Placeholder 5">
            <a:extLst>
              <a:ext uri="{FF2B5EF4-FFF2-40B4-BE49-F238E27FC236}">
                <a16:creationId xmlns:a16="http://schemas.microsoft.com/office/drawing/2014/main" id="{66EF311B-B652-541F-0BDA-477F86381C37}"/>
              </a:ext>
            </a:extLst>
          </p:cNvPr>
          <p:cNvSpPr>
            <a:spLocks noGrp="1"/>
          </p:cNvSpPr>
          <p:nvPr>
            <p:ph type="dt" sz="half" idx="10"/>
          </p:nvPr>
        </p:nvSpPr>
        <p:spPr/>
        <p:txBody>
          <a:bodyPr/>
          <a:lstStyle/>
          <a:p>
            <a:endParaRPr lang="en-US"/>
          </a:p>
        </p:txBody>
      </p:sp>
      <p:sp>
        <p:nvSpPr>
          <p:cNvPr id="7" name="Footer Placeholder 6">
            <a:extLst>
              <a:ext uri="{FF2B5EF4-FFF2-40B4-BE49-F238E27FC236}">
                <a16:creationId xmlns:a16="http://schemas.microsoft.com/office/drawing/2014/main" id="{514DF0CA-CCCA-7F5B-B5DA-369B52BD74FC}"/>
              </a:ext>
            </a:extLst>
          </p:cNvPr>
          <p:cNvSpPr>
            <a:spLocks noGrp="1"/>
          </p:cNvSpPr>
          <p:nvPr>
            <p:ph type="ftr" sz="quarter" idx="11"/>
          </p:nvPr>
        </p:nvSpPr>
        <p:spPr/>
        <p:txBody>
          <a:bodyPr/>
          <a:lstStyle/>
          <a:p>
            <a:endParaRPr lang="en-US"/>
          </a:p>
        </p:txBody>
      </p:sp>
      <p:sp>
        <p:nvSpPr>
          <p:cNvPr id="9" name="Title 1">
            <a:extLst>
              <a:ext uri="{FF2B5EF4-FFF2-40B4-BE49-F238E27FC236}">
                <a16:creationId xmlns:a16="http://schemas.microsoft.com/office/drawing/2014/main" id="{17D78622-A009-CF6F-871E-9E3B4153734D}"/>
              </a:ext>
            </a:extLst>
          </p:cNvPr>
          <p:cNvSpPr txBox="1">
            <a:spLocks/>
          </p:cNvSpPr>
          <p:nvPr userDrawn="1"/>
        </p:nvSpPr>
        <p:spPr>
          <a:xfrm>
            <a:off x="4063128" y="6339605"/>
            <a:ext cx="7665576" cy="493623"/>
          </a:xfrm>
          <a:prstGeom prst="rect">
            <a:avLst/>
          </a:prstGeom>
        </p:spPr>
        <p:txBody>
          <a:bodyPr/>
          <a:lstStyle>
            <a:lvl1pPr algn="l" defTabSz="914377" rtl="0" eaLnBrk="1" latinLnBrk="0" hangingPunct="1">
              <a:lnSpc>
                <a:spcPct val="90000"/>
              </a:lnSpc>
              <a:spcBef>
                <a:spcPct val="0"/>
              </a:spcBef>
              <a:buNone/>
              <a:defRPr sz="3600" kern="1200">
                <a:solidFill>
                  <a:srgbClr val="E67C49"/>
                </a:solidFill>
                <a:latin typeface="Arial" panose="020B0604020202020204" pitchFamily="34" charset="0"/>
                <a:ea typeface="+mj-ea"/>
                <a:cs typeface="Arial" panose="020B0604020202020204" pitchFamily="34" charset="0"/>
              </a:defRPr>
            </a:lvl1pPr>
          </a:lstStyle>
          <a:p>
            <a:pPr algn="r"/>
            <a:r>
              <a:rPr lang="en-US" sz="2000"/>
              <a:t>USAID Program for Advancing Supply Chain Outcomes (PASCO)</a:t>
            </a:r>
          </a:p>
        </p:txBody>
      </p:sp>
      <p:sp>
        <p:nvSpPr>
          <p:cNvPr id="11" name="Slide Number Placeholder 21">
            <a:extLst>
              <a:ext uri="{FF2B5EF4-FFF2-40B4-BE49-F238E27FC236}">
                <a16:creationId xmlns:a16="http://schemas.microsoft.com/office/drawing/2014/main" id="{0D742E55-DEC6-0768-3920-FF37C1EFC57E}"/>
              </a:ext>
            </a:extLst>
          </p:cNvPr>
          <p:cNvSpPr>
            <a:spLocks noGrp="1"/>
          </p:cNvSpPr>
          <p:nvPr>
            <p:ph type="sldNum" sz="quarter" idx="12"/>
          </p:nvPr>
        </p:nvSpPr>
        <p:spPr>
          <a:xfrm>
            <a:off x="9315450" y="6403853"/>
            <a:ext cx="2743200" cy="365125"/>
          </a:xfrm>
        </p:spPr>
        <p:txBody>
          <a:bodyPr/>
          <a:lstStyle/>
          <a:p>
            <a:fld id="{5B22A346-9BD4-40D2-98DB-F613D1B48033}" type="slidenum">
              <a:rPr lang="en-US" smtClean="0"/>
              <a:pPr/>
              <a:t>‹#›</a:t>
            </a:fld>
            <a:endParaRPr lang="en-US"/>
          </a:p>
        </p:txBody>
      </p:sp>
    </p:spTree>
    <p:extLst>
      <p:ext uri="{BB962C8B-B14F-4D97-AF65-F5344CB8AC3E}">
        <p14:creationId xmlns:p14="http://schemas.microsoft.com/office/powerpoint/2010/main" val="2283945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74B9A73-CE05-504B-A64C-AD2926ABC580}"/>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0D162357-FCCD-684D-8071-86394DAB7075}"/>
              </a:ext>
            </a:extLst>
          </p:cNvPr>
          <p:cNvSpPr>
            <a:spLocks noGrp="1"/>
          </p:cNvSpPr>
          <p:nvPr>
            <p:ph type="ftr" sz="quarter" idx="11"/>
          </p:nvPr>
        </p:nvSpPr>
        <p:spPr/>
        <p:txBody>
          <a:bodyPr/>
          <a:lstStyle/>
          <a:p>
            <a:endParaRPr lang="en-US"/>
          </a:p>
        </p:txBody>
      </p:sp>
      <p:sp>
        <p:nvSpPr>
          <p:cNvPr id="6" name="Rectangle 5">
            <a:extLst>
              <a:ext uri="{FF2B5EF4-FFF2-40B4-BE49-F238E27FC236}">
                <a16:creationId xmlns:a16="http://schemas.microsoft.com/office/drawing/2014/main" id="{3EF0C7D9-102A-7F46-8A29-A02FE26B523F}"/>
              </a:ext>
            </a:extLst>
          </p:cNvPr>
          <p:cNvSpPr/>
          <p:nvPr userDrawn="1"/>
        </p:nvSpPr>
        <p:spPr>
          <a:xfrm>
            <a:off x="0" y="1557338"/>
            <a:ext cx="12192000" cy="4614862"/>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6F7DCB80-A180-254D-BA5A-9B1FD64E93F5}"/>
              </a:ext>
            </a:extLst>
          </p:cNvPr>
          <p:cNvSpPr>
            <a:spLocks noGrp="1"/>
          </p:cNvSpPr>
          <p:nvPr>
            <p:ph type="title"/>
          </p:nvPr>
        </p:nvSpPr>
        <p:spPr>
          <a:xfrm>
            <a:off x="381000" y="384048"/>
            <a:ext cx="11338560" cy="493623"/>
          </a:xfrm>
          <a:prstGeom prst="rect">
            <a:avLst/>
          </a:prstGeom>
        </p:spPr>
        <p:txBody>
          <a:bodyPr/>
          <a:lstStyle>
            <a:lvl1pPr>
              <a:defRPr>
                <a:solidFill>
                  <a:srgbClr val="E67C49"/>
                </a:solidFill>
                <a:latin typeface="Arial" panose="020B0604020202020204" pitchFamily="34" charset="0"/>
                <a:cs typeface="Arial" panose="020B0604020202020204" pitchFamily="34" charset="0"/>
              </a:defRPr>
            </a:lvl1pPr>
          </a:lstStyle>
          <a:p>
            <a:r>
              <a:rPr lang="en-US"/>
              <a:t>Click to edit Master title style</a:t>
            </a:r>
          </a:p>
        </p:txBody>
      </p:sp>
      <p:sp>
        <p:nvSpPr>
          <p:cNvPr id="11" name="Title 1">
            <a:extLst>
              <a:ext uri="{FF2B5EF4-FFF2-40B4-BE49-F238E27FC236}">
                <a16:creationId xmlns:a16="http://schemas.microsoft.com/office/drawing/2014/main" id="{7A9B2F33-61DD-806C-BC30-978024D26A8C}"/>
              </a:ext>
            </a:extLst>
          </p:cNvPr>
          <p:cNvSpPr txBox="1">
            <a:spLocks/>
          </p:cNvSpPr>
          <p:nvPr userDrawn="1"/>
        </p:nvSpPr>
        <p:spPr>
          <a:xfrm>
            <a:off x="4063128" y="6339605"/>
            <a:ext cx="7665576" cy="493623"/>
          </a:xfrm>
          <a:prstGeom prst="rect">
            <a:avLst/>
          </a:prstGeom>
        </p:spPr>
        <p:txBody>
          <a:bodyPr/>
          <a:lstStyle>
            <a:lvl1pPr algn="l" defTabSz="914377" rtl="0" eaLnBrk="1" latinLnBrk="0" hangingPunct="1">
              <a:lnSpc>
                <a:spcPct val="90000"/>
              </a:lnSpc>
              <a:spcBef>
                <a:spcPct val="0"/>
              </a:spcBef>
              <a:buNone/>
              <a:defRPr sz="3600" kern="1200">
                <a:solidFill>
                  <a:srgbClr val="E67C49"/>
                </a:solidFill>
                <a:latin typeface="Arial" panose="020B0604020202020204" pitchFamily="34" charset="0"/>
                <a:ea typeface="+mj-ea"/>
                <a:cs typeface="Arial" panose="020B0604020202020204" pitchFamily="34" charset="0"/>
              </a:defRPr>
            </a:lvl1pPr>
          </a:lstStyle>
          <a:p>
            <a:pPr algn="r"/>
            <a:r>
              <a:rPr lang="en-US" sz="2000"/>
              <a:t>USAID Program for Advancing Supply Chain Outcomes (PASCO)</a:t>
            </a:r>
          </a:p>
        </p:txBody>
      </p:sp>
      <p:sp>
        <p:nvSpPr>
          <p:cNvPr id="12" name="Slide Number Placeholder 21">
            <a:extLst>
              <a:ext uri="{FF2B5EF4-FFF2-40B4-BE49-F238E27FC236}">
                <a16:creationId xmlns:a16="http://schemas.microsoft.com/office/drawing/2014/main" id="{0E0FC6D2-E25B-7DDE-D072-B8234D28A6DF}"/>
              </a:ext>
            </a:extLst>
          </p:cNvPr>
          <p:cNvSpPr>
            <a:spLocks noGrp="1"/>
          </p:cNvSpPr>
          <p:nvPr>
            <p:ph type="sldNum" sz="quarter" idx="12"/>
          </p:nvPr>
        </p:nvSpPr>
        <p:spPr>
          <a:xfrm>
            <a:off x="9315450" y="6403853"/>
            <a:ext cx="2743200" cy="365125"/>
          </a:xfrm>
        </p:spPr>
        <p:txBody>
          <a:bodyPr/>
          <a:lstStyle/>
          <a:p>
            <a:fld id="{5B22A346-9BD4-40D2-98DB-F613D1B48033}" type="slidenum">
              <a:rPr lang="en-US" smtClean="0"/>
              <a:pPr/>
              <a:t>‹#›</a:t>
            </a:fld>
            <a:endParaRPr lang="en-US"/>
          </a:p>
        </p:txBody>
      </p:sp>
    </p:spTree>
    <p:extLst>
      <p:ext uri="{BB962C8B-B14F-4D97-AF65-F5344CB8AC3E}">
        <p14:creationId xmlns:p14="http://schemas.microsoft.com/office/powerpoint/2010/main" val="958904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9_Closing Slide">
    <p:spTree>
      <p:nvGrpSpPr>
        <p:cNvPr id="1" name=""/>
        <p:cNvGrpSpPr/>
        <p:nvPr/>
      </p:nvGrpSpPr>
      <p:grpSpPr>
        <a:xfrm>
          <a:off x="0" y="0"/>
          <a:ext cx="0" cy="0"/>
          <a:chOff x="0" y="0"/>
          <a:chExt cx="0" cy="0"/>
        </a:xfrm>
      </p:grpSpPr>
      <p:sp>
        <p:nvSpPr>
          <p:cNvPr id="10" name="Text Placeholder 3"/>
          <p:cNvSpPr>
            <a:spLocks noGrp="1"/>
          </p:cNvSpPr>
          <p:nvPr>
            <p:ph type="body" sz="quarter" idx="11" hasCustomPrompt="1"/>
          </p:nvPr>
        </p:nvSpPr>
        <p:spPr>
          <a:xfrm>
            <a:off x="358429" y="2699685"/>
            <a:ext cx="3169921" cy="1171274"/>
          </a:xfrm>
          <a:prstGeom prst="rect">
            <a:avLst/>
          </a:prstGeom>
        </p:spPr>
        <p:txBody>
          <a:bodyPr rIns="0">
            <a:noAutofit/>
          </a:bodyPr>
          <a:lstStyle>
            <a:lvl1pPr marL="0" indent="0" algn="ctr">
              <a:buNone/>
              <a:defRPr sz="3600">
                <a:solidFill>
                  <a:srgbClr val="E67C49"/>
                </a:solidFill>
              </a:defRPr>
            </a:lvl1pPr>
            <a:lvl2pPr marL="457189" indent="0" algn="r">
              <a:spcBef>
                <a:spcPts val="2376"/>
              </a:spcBef>
              <a:buNone/>
              <a:defRPr sz="1600">
                <a:solidFill>
                  <a:schemeClr val="accent5"/>
                </a:solidFill>
              </a:defRPr>
            </a:lvl2pPr>
            <a:lvl3pPr marL="914377" indent="0" algn="r">
              <a:buNone/>
              <a:defRPr sz="2400"/>
            </a:lvl3pPr>
            <a:lvl4pPr marL="1371566" indent="0" algn="r">
              <a:buNone/>
              <a:defRPr sz="2400"/>
            </a:lvl4pPr>
            <a:lvl5pPr marL="1828754" indent="0" algn="r">
              <a:buNone/>
              <a:defRPr sz="2400"/>
            </a:lvl5pPr>
          </a:lstStyle>
          <a:p>
            <a:pPr lvl="0"/>
            <a:r>
              <a:rPr lang="en-US"/>
              <a:t>Thank you</a:t>
            </a:r>
          </a:p>
        </p:txBody>
      </p:sp>
      <p:sp>
        <p:nvSpPr>
          <p:cNvPr id="11" name="Title 1">
            <a:extLst>
              <a:ext uri="{FF2B5EF4-FFF2-40B4-BE49-F238E27FC236}">
                <a16:creationId xmlns:a16="http://schemas.microsoft.com/office/drawing/2014/main" id="{6631CA11-1043-6DF8-CD23-392623D8B95B}"/>
              </a:ext>
            </a:extLst>
          </p:cNvPr>
          <p:cNvSpPr txBox="1">
            <a:spLocks/>
          </p:cNvSpPr>
          <p:nvPr userDrawn="1"/>
        </p:nvSpPr>
        <p:spPr>
          <a:xfrm>
            <a:off x="4063128" y="6339605"/>
            <a:ext cx="7665576" cy="493623"/>
          </a:xfrm>
          <a:prstGeom prst="rect">
            <a:avLst/>
          </a:prstGeom>
        </p:spPr>
        <p:txBody>
          <a:bodyPr/>
          <a:lstStyle>
            <a:lvl1pPr algn="l" defTabSz="914377" rtl="0" eaLnBrk="1" latinLnBrk="0" hangingPunct="1">
              <a:lnSpc>
                <a:spcPct val="90000"/>
              </a:lnSpc>
              <a:spcBef>
                <a:spcPct val="0"/>
              </a:spcBef>
              <a:buNone/>
              <a:defRPr sz="3600" kern="1200">
                <a:solidFill>
                  <a:srgbClr val="E67C49"/>
                </a:solidFill>
                <a:latin typeface="Arial" panose="020B0604020202020204" pitchFamily="34" charset="0"/>
                <a:ea typeface="+mj-ea"/>
                <a:cs typeface="Arial" panose="020B0604020202020204" pitchFamily="34" charset="0"/>
              </a:defRPr>
            </a:lvl1pPr>
          </a:lstStyle>
          <a:p>
            <a:pPr algn="r"/>
            <a:r>
              <a:rPr lang="en-US" sz="2000"/>
              <a:t>USAID Program for Advancing Supply Chain Outcomes (PASCO)</a:t>
            </a:r>
          </a:p>
        </p:txBody>
      </p:sp>
      <p:pic>
        <p:nvPicPr>
          <p:cNvPr id="3" name="Picture 2" descr="A picture containing text, person, standing, file&#10;&#10;Description automatically generated">
            <a:extLst>
              <a:ext uri="{FF2B5EF4-FFF2-40B4-BE49-F238E27FC236}">
                <a16:creationId xmlns:a16="http://schemas.microsoft.com/office/drawing/2014/main" id="{E3320D9F-066A-2F09-0150-DC12D62B8E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51288" y="7680"/>
            <a:ext cx="8334262" cy="5538540"/>
          </a:xfrm>
          <a:prstGeom prst="rect">
            <a:avLst/>
          </a:prstGeom>
        </p:spPr>
      </p:pic>
    </p:spTree>
    <p:extLst>
      <p:ext uri="{BB962C8B-B14F-4D97-AF65-F5344CB8AC3E}">
        <p14:creationId xmlns:p14="http://schemas.microsoft.com/office/powerpoint/2010/main" val="3965440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7108705"/>
            <a:ext cx="2743200" cy="365125"/>
          </a:xfrm>
          <a:prstGeom prst="rect">
            <a:avLst/>
          </a:prstGeom>
        </p:spPr>
        <p:txBody>
          <a:bodyPr vert="horz" lIns="91440" tIns="45720" rIns="91440" bIns="45720" rtlCol="0" anchor="ctr"/>
          <a:lstStyle>
            <a:lvl1pPr algn="l">
              <a:defRPr sz="800">
                <a:solidFill>
                  <a:schemeClr val="tx1">
                    <a:lumMod val="65000"/>
                    <a:lumOff val="35000"/>
                  </a:schemeClr>
                </a:solidFill>
                <a:latin typeface="Arial" panose="020B0604020202020204" pitchFamily="34" charset="0"/>
                <a:cs typeface="Arial" panose="020B0604020202020204" pitchFamily="34" charset="0"/>
              </a:defRPr>
            </a:lvl1pPr>
          </a:lstStyle>
          <a:p>
            <a:endParaRPr lang="en-US"/>
          </a:p>
        </p:txBody>
      </p:sp>
      <p:sp>
        <p:nvSpPr>
          <p:cNvPr id="5" name="Footer Placeholder 4"/>
          <p:cNvSpPr>
            <a:spLocks noGrp="1"/>
          </p:cNvSpPr>
          <p:nvPr>
            <p:ph type="ftr" sz="quarter" idx="3"/>
          </p:nvPr>
        </p:nvSpPr>
        <p:spPr>
          <a:xfrm>
            <a:off x="4038600" y="7108705"/>
            <a:ext cx="4114800" cy="365125"/>
          </a:xfrm>
          <a:prstGeom prst="rect">
            <a:avLst/>
          </a:prstGeom>
        </p:spPr>
        <p:txBody>
          <a:bodyPr vert="horz" lIns="91440" tIns="45720" rIns="91440" bIns="45720" rtlCol="0" anchor="ctr"/>
          <a:lstStyle>
            <a:lvl1pPr algn="ctr">
              <a:defRPr sz="800">
                <a:solidFill>
                  <a:schemeClr val="tx1">
                    <a:lumMod val="65000"/>
                    <a:lumOff val="3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9324975" y="6403855"/>
            <a:ext cx="2743200" cy="365125"/>
          </a:xfrm>
          <a:prstGeom prst="rect">
            <a:avLst/>
          </a:prstGeom>
        </p:spPr>
        <p:txBody>
          <a:bodyPr vert="horz" lIns="91440" tIns="45720" rIns="91440" bIns="45720" rtlCol="0" anchor="ctr"/>
          <a:lstStyle>
            <a:lvl1pPr algn="r">
              <a:defRPr sz="800">
                <a:solidFill>
                  <a:schemeClr val="tx1">
                    <a:lumMod val="65000"/>
                    <a:lumOff val="35000"/>
                  </a:schemeClr>
                </a:solidFill>
                <a:latin typeface="Arial" panose="020B0604020202020204" pitchFamily="34" charset="0"/>
                <a:cs typeface="Arial" panose="020B0604020202020204" pitchFamily="34" charset="0"/>
              </a:defRPr>
            </a:lvl1pPr>
          </a:lstStyle>
          <a:p>
            <a:fld id="{5B22A346-9BD4-40D2-98DB-F613D1B48033}" type="slidenum">
              <a:rPr lang="en-US" smtClean="0"/>
              <a:pPr/>
              <a:t>‹#›</a:t>
            </a:fld>
            <a:endParaRPr lang="en-US"/>
          </a:p>
        </p:txBody>
      </p:sp>
    </p:spTree>
    <p:extLst>
      <p:ext uri="{BB962C8B-B14F-4D97-AF65-F5344CB8AC3E}">
        <p14:creationId xmlns:p14="http://schemas.microsoft.com/office/powerpoint/2010/main" val="3462773751"/>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63" r:id="rId4"/>
    <p:sldLayoutId id="2147483652" r:id="rId5"/>
    <p:sldLayoutId id="2147483654" r:id="rId6"/>
    <p:sldLayoutId id="2147483659" r:id="rId7"/>
    <p:sldLayoutId id="2147483664" r:id="rId8"/>
    <p:sldLayoutId id="2147483658" r:id="rId9"/>
  </p:sldLayoutIdLst>
  <p:hf hdr="0" ftr="0" dt="0"/>
  <p:txStyles>
    <p:titleStyle>
      <a:lvl1pPr algn="l" defTabSz="914377" rtl="0" eaLnBrk="1" latinLnBrk="0" hangingPunct="1">
        <a:lnSpc>
          <a:spcPct val="90000"/>
        </a:lnSpc>
        <a:spcBef>
          <a:spcPct val="0"/>
        </a:spcBef>
        <a:buNone/>
        <a:defRPr sz="3600" kern="1200">
          <a:solidFill>
            <a:srgbClr val="E67C49"/>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7108705"/>
            <a:ext cx="2743200" cy="365125"/>
          </a:xfrm>
          <a:prstGeom prst="rect">
            <a:avLst/>
          </a:prstGeom>
        </p:spPr>
        <p:txBody>
          <a:bodyPr vert="horz" lIns="91440" tIns="45720" rIns="91440" bIns="45720" rtlCol="0" anchor="ctr"/>
          <a:lstStyle>
            <a:lvl1pPr algn="l">
              <a:defRPr sz="800">
                <a:solidFill>
                  <a:schemeClr val="tx1">
                    <a:lumMod val="65000"/>
                    <a:lumOff val="35000"/>
                  </a:schemeClr>
                </a:solidFill>
                <a:latin typeface="Arial" panose="020B0604020202020204" pitchFamily="34" charset="0"/>
                <a:cs typeface="Arial" panose="020B0604020202020204" pitchFamily="34" charset="0"/>
              </a:defRPr>
            </a:lvl1pPr>
          </a:lstStyle>
          <a:p>
            <a:endParaRPr lang="en-US"/>
          </a:p>
        </p:txBody>
      </p:sp>
      <p:sp>
        <p:nvSpPr>
          <p:cNvPr id="5" name="Footer Placeholder 4"/>
          <p:cNvSpPr>
            <a:spLocks noGrp="1"/>
          </p:cNvSpPr>
          <p:nvPr>
            <p:ph type="ftr" sz="quarter" idx="3"/>
          </p:nvPr>
        </p:nvSpPr>
        <p:spPr>
          <a:xfrm>
            <a:off x="4038600" y="7108705"/>
            <a:ext cx="4114800" cy="365125"/>
          </a:xfrm>
          <a:prstGeom prst="rect">
            <a:avLst/>
          </a:prstGeom>
        </p:spPr>
        <p:txBody>
          <a:bodyPr vert="horz" lIns="91440" tIns="45720" rIns="91440" bIns="45720" rtlCol="0" anchor="ctr"/>
          <a:lstStyle>
            <a:lvl1pPr algn="ctr">
              <a:defRPr sz="800">
                <a:solidFill>
                  <a:schemeClr val="tx1">
                    <a:lumMod val="65000"/>
                    <a:lumOff val="3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9324975" y="6403855"/>
            <a:ext cx="2743200" cy="365125"/>
          </a:xfrm>
          <a:prstGeom prst="rect">
            <a:avLst/>
          </a:prstGeom>
        </p:spPr>
        <p:txBody>
          <a:bodyPr vert="horz" lIns="91440" tIns="45720" rIns="91440" bIns="45720" rtlCol="0" anchor="ctr"/>
          <a:lstStyle>
            <a:lvl1pPr algn="r">
              <a:defRPr sz="800">
                <a:solidFill>
                  <a:schemeClr val="tx1">
                    <a:lumMod val="65000"/>
                    <a:lumOff val="35000"/>
                  </a:schemeClr>
                </a:solidFill>
                <a:latin typeface="Arial" panose="020B0604020202020204" pitchFamily="34" charset="0"/>
                <a:cs typeface="Arial" panose="020B0604020202020204" pitchFamily="34" charset="0"/>
              </a:defRPr>
            </a:lvl1pPr>
          </a:lstStyle>
          <a:p>
            <a:fld id="{5B22A346-9BD4-40D2-98DB-F613D1B48033}" type="slidenum">
              <a:rPr lang="en-US" smtClean="0"/>
              <a:pPr/>
              <a:t>‹#›</a:t>
            </a:fld>
            <a:endParaRPr lang="en-US"/>
          </a:p>
        </p:txBody>
      </p:sp>
    </p:spTree>
    <p:extLst>
      <p:ext uri="{BB962C8B-B14F-4D97-AF65-F5344CB8AC3E}">
        <p14:creationId xmlns:p14="http://schemas.microsoft.com/office/powerpoint/2010/main" val="104737674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Lst>
  <p:hf hdr="0" ftr="0" dt="0"/>
  <p:txStyles>
    <p:titleStyle>
      <a:lvl1pPr algn="l" defTabSz="914377" rtl="0" eaLnBrk="1" latinLnBrk="0" hangingPunct="1">
        <a:lnSpc>
          <a:spcPct val="90000"/>
        </a:lnSpc>
        <a:spcBef>
          <a:spcPct val="0"/>
        </a:spcBef>
        <a:buNone/>
        <a:defRPr sz="3600" kern="1200">
          <a:solidFill>
            <a:srgbClr val="E67C49"/>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microsoft.com/office/2018/10/relationships/comments" Target="../comments/modernComment_359_AE9303CD.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microsoft.com/office/2018/10/relationships/comments" Target="../comments/modernComment_363_12B77FC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5BCF30-4455-DDF1-1916-49C37E500997}"/>
              </a:ext>
            </a:extLst>
          </p:cNvPr>
          <p:cNvSpPr>
            <a:spLocks noGrp="1"/>
          </p:cNvSpPr>
          <p:nvPr>
            <p:ph type="body" sz="quarter" idx="11"/>
          </p:nvPr>
        </p:nvSpPr>
        <p:spPr>
          <a:xfrm>
            <a:off x="117617" y="253354"/>
            <a:ext cx="4753486" cy="2645323"/>
          </a:xfrm>
        </p:spPr>
        <p:txBody>
          <a:bodyPr/>
          <a:lstStyle/>
          <a:p>
            <a:r>
              <a:rPr lang="en-US" sz="4000"/>
              <a:t>USAID Program for Advancing Supply Chain Outcomes</a:t>
            </a:r>
          </a:p>
          <a:p>
            <a:r>
              <a:rPr lang="en-US" sz="4000"/>
              <a:t>(PASCO)</a:t>
            </a:r>
          </a:p>
        </p:txBody>
      </p:sp>
      <p:sp>
        <p:nvSpPr>
          <p:cNvPr id="3" name="Text Placeholder 2">
            <a:extLst>
              <a:ext uri="{FF2B5EF4-FFF2-40B4-BE49-F238E27FC236}">
                <a16:creationId xmlns:a16="http://schemas.microsoft.com/office/drawing/2014/main" id="{80A3466B-99BD-3B60-1ACD-093851CAC86D}"/>
              </a:ext>
            </a:extLst>
          </p:cNvPr>
          <p:cNvSpPr>
            <a:spLocks noGrp="1"/>
          </p:cNvSpPr>
          <p:nvPr>
            <p:ph type="body" sz="quarter" idx="12"/>
          </p:nvPr>
        </p:nvSpPr>
        <p:spPr>
          <a:xfrm>
            <a:off x="117617" y="5275320"/>
            <a:ext cx="4753485" cy="661417"/>
          </a:xfrm>
        </p:spPr>
        <p:txBody>
          <a:bodyPr/>
          <a:lstStyle/>
          <a:p>
            <a:r>
              <a:rPr lang="en-US" b="1"/>
              <a:t>October 22, 2024</a:t>
            </a:r>
          </a:p>
        </p:txBody>
      </p:sp>
      <p:sp>
        <p:nvSpPr>
          <p:cNvPr id="4" name="Text Placeholder 3">
            <a:extLst>
              <a:ext uri="{FF2B5EF4-FFF2-40B4-BE49-F238E27FC236}">
                <a16:creationId xmlns:a16="http://schemas.microsoft.com/office/drawing/2014/main" id="{9B4FBF3E-BA9C-0918-D792-5ECEC27740B0}"/>
              </a:ext>
            </a:extLst>
          </p:cNvPr>
          <p:cNvSpPr>
            <a:spLocks noGrp="1"/>
          </p:cNvSpPr>
          <p:nvPr>
            <p:ph type="body" sz="quarter" idx="13"/>
          </p:nvPr>
        </p:nvSpPr>
        <p:spPr>
          <a:xfrm>
            <a:off x="117616" y="2985346"/>
            <a:ext cx="4753486" cy="1296248"/>
          </a:xfrm>
        </p:spPr>
        <p:txBody>
          <a:bodyPr/>
          <a:lstStyle/>
          <a:p>
            <a:r>
              <a:rPr lang="en-US">
                <a:latin typeface="Arial"/>
                <a:cs typeface="Arial"/>
              </a:rPr>
              <a:t>Bidders’ Conference for the</a:t>
            </a:r>
            <a:br>
              <a:rPr lang="en-US">
                <a:latin typeface="Arial"/>
                <a:cs typeface="Arial"/>
              </a:rPr>
            </a:br>
            <a:r>
              <a:rPr lang="en-US">
                <a:latin typeface="Arial"/>
                <a:cs typeface="Arial"/>
              </a:rPr>
              <a:t>Last Mile Third Party Logistics (3PL) - Distribution of Health Commodities – ZAMMSA Luanshya Hub</a:t>
            </a:r>
          </a:p>
          <a:p>
            <a:endParaRPr lang="en-US">
              <a:latin typeface="Arial"/>
              <a:cs typeface="Arial"/>
            </a:endParaRPr>
          </a:p>
        </p:txBody>
      </p:sp>
    </p:spTree>
    <p:extLst>
      <p:ext uri="{BB962C8B-B14F-4D97-AF65-F5344CB8AC3E}">
        <p14:creationId xmlns:p14="http://schemas.microsoft.com/office/powerpoint/2010/main" val="2525352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3FC15-DA38-E128-13EC-E6E821F96CAE}"/>
              </a:ext>
            </a:extLst>
          </p:cNvPr>
          <p:cNvSpPr>
            <a:spLocks noGrp="1"/>
          </p:cNvSpPr>
          <p:nvPr>
            <p:ph type="title"/>
          </p:nvPr>
        </p:nvSpPr>
        <p:spPr>
          <a:xfrm>
            <a:off x="381000" y="384048"/>
            <a:ext cx="11338560" cy="493623"/>
          </a:xfrm>
        </p:spPr>
        <p:txBody>
          <a:bodyPr>
            <a:normAutofit/>
          </a:bodyPr>
          <a:lstStyle/>
          <a:p>
            <a:r>
              <a:rPr lang="en-US" sz="2400" b="1"/>
              <a:t>Proposal Submission</a:t>
            </a:r>
          </a:p>
        </p:txBody>
      </p:sp>
      <p:sp>
        <p:nvSpPr>
          <p:cNvPr id="4" name="Slide Number Placeholder 3">
            <a:extLst>
              <a:ext uri="{FF2B5EF4-FFF2-40B4-BE49-F238E27FC236}">
                <a16:creationId xmlns:a16="http://schemas.microsoft.com/office/drawing/2014/main" id="{08AE8C0B-9FD9-4AD4-9BFB-3B1CFCF1F6FC}"/>
              </a:ext>
            </a:extLst>
          </p:cNvPr>
          <p:cNvSpPr>
            <a:spLocks noGrp="1"/>
          </p:cNvSpPr>
          <p:nvPr>
            <p:ph type="sldNum" sz="quarter" idx="12"/>
          </p:nvPr>
        </p:nvSpPr>
        <p:spPr>
          <a:xfrm>
            <a:off x="9315450" y="6403853"/>
            <a:ext cx="2743200" cy="365125"/>
          </a:xfrm>
        </p:spPr>
        <p:txBody>
          <a:bodyPr anchor="ctr">
            <a:normAutofit/>
          </a:bodyPr>
          <a:lstStyle/>
          <a:p>
            <a:pPr>
              <a:spcAft>
                <a:spcPts val="600"/>
              </a:spcAft>
            </a:pPr>
            <a:fld id="{35B6E5A0-E4B5-4D69-B89F-7DC6A31D35A3}" type="slidenum">
              <a:rPr lang="en-US" smtClean="0"/>
              <a:pPr>
                <a:spcAft>
                  <a:spcPts val="600"/>
                </a:spcAft>
              </a:pPr>
              <a:t>10</a:t>
            </a:fld>
            <a:endParaRPr lang="en-US"/>
          </a:p>
        </p:txBody>
      </p:sp>
      <p:sp>
        <p:nvSpPr>
          <p:cNvPr id="5" name="TextBox 4">
            <a:extLst>
              <a:ext uri="{FF2B5EF4-FFF2-40B4-BE49-F238E27FC236}">
                <a16:creationId xmlns:a16="http://schemas.microsoft.com/office/drawing/2014/main" id="{F69C509B-C564-22B6-F262-EF8D2567AD9F}"/>
              </a:ext>
            </a:extLst>
          </p:cNvPr>
          <p:cNvSpPr txBox="1"/>
          <p:nvPr/>
        </p:nvSpPr>
        <p:spPr>
          <a:xfrm>
            <a:off x="472440" y="877671"/>
            <a:ext cx="10506982" cy="4924425"/>
          </a:xfrm>
          <a:prstGeom prst="rect">
            <a:avLst/>
          </a:prstGeom>
          <a:noFill/>
        </p:spPr>
        <p:txBody>
          <a:bodyPr wrap="square" rtlCol="0">
            <a:spAutoFit/>
          </a:bodyPr>
          <a:lstStyle/>
          <a:p>
            <a:pPr marL="742950" lvl="2" indent="-285750">
              <a:buFont typeface="Arial" panose="020B0604020202020204" pitchFamily="34" charset="0"/>
              <a:buChar char="•"/>
            </a:pPr>
            <a:endParaRPr lang="en-US" sz="2400"/>
          </a:p>
          <a:p>
            <a:pPr marL="742950" lvl="2" indent="-285750">
              <a:buFont typeface="Arial" panose="020B0604020202020204" pitchFamily="34" charset="0"/>
              <a:buChar char="•"/>
            </a:pPr>
            <a:r>
              <a:rPr lang="en-US" sz="2400"/>
              <a:t>Technical proposal and Cost proposal with all relevant support documentation  must be submitted separately electronically and clearly labeled as such</a:t>
            </a:r>
          </a:p>
          <a:p>
            <a:pPr marL="457200" lvl="2"/>
            <a:endParaRPr lang="en-US" sz="2400"/>
          </a:p>
          <a:p>
            <a:pPr marL="742950" lvl="2" indent="-285750">
              <a:buFont typeface="Arial" panose="020B0604020202020204" pitchFamily="34" charset="0"/>
              <a:buChar char="•"/>
            </a:pPr>
            <a:r>
              <a:rPr lang="en-US" sz="2400"/>
              <a:t>Technical proposal MUST NOT have ANY costing data/information in it. </a:t>
            </a:r>
          </a:p>
          <a:p>
            <a:pPr marL="742950" lvl="2" indent="-285750">
              <a:buFont typeface="Arial" panose="020B0604020202020204" pitchFamily="34" charset="0"/>
              <a:buChar char="•"/>
            </a:pPr>
            <a:endParaRPr lang="en-US" sz="2400"/>
          </a:p>
          <a:p>
            <a:pPr marL="742950" lvl="2" indent="-285750">
              <a:buFont typeface="Arial" panose="020B0604020202020204" pitchFamily="34" charset="0"/>
              <a:buChar char="•"/>
            </a:pPr>
            <a:r>
              <a:rPr lang="en-US" sz="2400"/>
              <a:t>The prescribed deadline of 17:00hrs on November 03, 2024, must be adhered to unless advised otherwise through an amended RFP </a:t>
            </a:r>
          </a:p>
          <a:p>
            <a:endParaRPr lang="en-US"/>
          </a:p>
          <a:p>
            <a:pPr marL="285750" indent="-285750">
              <a:buFont typeface="Arial" panose="020B0604020202020204" pitchFamily="34" charset="0"/>
              <a:buChar char="•"/>
            </a:pPr>
            <a:endParaRPr lang="en-US" sz="2000" b="1"/>
          </a:p>
          <a:p>
            <a:pPr marL="0" lvl="1"/>
            <a:endParaRPr lang="en-US" sz="2000" b="1"/>
          </a:p>
          <a:p>
            <a:endParaRPr lang="en-US" sz="2000" b="1"/>
          </a:p>
          <a:p>
            <a:pPr marL="285750" lvl="1" indent="-285750">
              <a:buFont typeface="Arial" panose="020B0604020202020204" pitchFamily="34" charset="0"/>
              <a:buChar char="•"/>
            </a:pPr>
            <a:endParaRPr lang="en-US" sz="2000"/>
          </a:p>
        </p:txBody>
      </p:sp>
    </p:spTree>
    <p:extLst>
      <p:ext uri="{BB962C8B-B14F-4D97-AF65-F5344CB8AC3E}">
        <p14:creationId xmlns:p14="http://schemas.microsoft.com/office/powerpoint/2010/main" val="3097201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3FC15-DA38-E128-13EC-E6E821F96CAE}"/>
              </a:ext>
            </a:extLst>
          </p:cNvPr>
          <p:cNvSpPr>
            <a:spLocks noGrp="1"/>
          </p:cNvSpPr>
          <p:nvPr>
            <p:ph type="title"/>
          </p:nvPr>
        </p:nvSpPr>
        <p:spPr>
          <a:xfrm>
            <a:off x="381000" y="384048"/>
            <a:ext cx="11338560" cy="493623"/>
          </a:xfrm>
        </p:spPr>
        <p:txBody>
          <a:bodyPr>
            <a:normAutofit/>
          </a:bodyPr>
          <a:lstStyle/>
          <a:p>
            <a:r>
              <a:rPr lang="en-US" sz="2400" b="1"/>
              <a:t>General Requirements</a:t>
            </a:r>
          </a:p>
        </p:txBody>
      </p:sp>
      <p:sp>
        <p:nvSpPr>
          <p:cNvPr id="4" name="Slide Number Placeholder 3">
            <a:extLst>
              <a:ext uri="{FF2B5EF4-FFF2-40B4-BE49-F238E27FC236}">
                <a16:creationId xmlns:a16="http://schemas.microsoft.com/office/drawing/2014/main" id="{08AE8C0B-9FD9-4AD4-9BFB-3B1CFCF1F6FC}"/>
              </a:ext>
            </a:extLst>
          </p:cNvPr>
          <p:cNvSpPr>
            <a:spLocks noGrp="1"/>
          </p:cNvSpPr>
          <p:nvPr>
            <p:ph type="sldNum" sz="quarter" idx="12"/>
          </p:nvPr>
        </p:nvSpPr>
        <p:spPr>
          <a:xfrm>
            <a:off x="9315450" y="6403853"/>
            <a:ext cx="2743200" cy="365125"/>
          </a:xfrm>
        </p:spPr>
        <p:txBody>
          <a:bodyPr anchor="ctr">
            <a:normAutofit/>
          </a:bodyPr>
          <a:lstStyle/>
          <a:p>
            <a:pPr>
              <a:spcAft>
                <a:spcPts val="600"/>
              </a:spcAft>
            </a:pPr>
            <a:fld id="{35B6E5A0-E4B5-4D69-B89F-7DC6A31D35A3}" type="slidenum">
              <a:rPr lang="en-US" smtClean="0"/>
              <a:pPr>
                <a:spcAft>
                  <a:spcPts val="600"/>
                </a:spcAft>
              </a:pPr>
              <a:t>11</a:t>
            </a:fld>
            <a:endParaRPr lang="en-US"/>
          </a:p>
        </p:txBody>
      </p:sp>
      <p:sp>
        <p:nvSpPr>
          <p:cNvPr id="5" name="TextBox 4">
            <a:extLst>
              <a:ext uri="{FF2B5EF4-FFF2-40B4-BE49-F238E27FC236}">
                <a16:creationId xmlns:a16="http://schemas.microsoft.com/office/drawing/2014/main" id="{F69C509B-C564-22B6-F262-EF8D2567AD9F}"/>
              </a:ext>
            </a:extLst>
          </p:cNvPr>
          <p:cNvSpPr txBox="1"/>
          <p:nvPr/>
        </p:nvSpPr>
        <p:spPr>
          <a:xfrm>
            <a:off x="472440" y="877671"/>
            <a:ext cx="10506982" cy="6771084"/>
          </a:xfrm>
          <a:prstGeom prst="rect">
            <a:avLst/>
          </a:prstGeom>
          <a:noFill/>
        </p:spPr>
        <p:txBody>
          <a:bodyPr wrap="square" lIns="91440" tIns="45720" rIns="91440" bIns="45720" rtlCol="0" anchor="t">
            <a:spAutoFit/>
          </a:bodyPr>
          <a:lstStyle/>
          <a:p>
            <a:pPr marL="800100" lvl="2" indent="-342900">
              <a:buFont typeface="Arial" panose="020B0604020202020204" pitchFamily="34" charset="0"/>
              <a:buChar char="•"/>
            </a:pPr>
            <a:r>
              <a:rPr lang="en-US" sz="2400"/>
              <a:t>Please refer to page 7-8 Section 1.4A and 1.4B of the RFP for minimum general requirements</a:t>
            </a:r>
          </a:p>
          <a:p>
            <a:pPr marL="1370965" lvl="4"/>
            <a:r>
              <a:rPr lang="en-US" sz="2400"/>
              <a:t>- Full names of members of the Board of Directors and Legal Representative.</a:t>
            </a:r>
            <a:endParaRPr lang="en-US" sz="2400">
              <a:cs typeface="Calibri"/>
            </a:endParaRPr>
          </a:p>
          <a:p>
            <a:pPr marL="1370965" lvl="4"/>
            <a:r>
              <a:rPr lang="en-US" sz="2400"/>
              <a:t>- Taxpayer Identification Number.</a:t>
            </a:r>
            <a:endParaRPr lang="en-US" sz="2400">
              <a:cs typeface="Calibri"/>
            </a:endParaRPr>
          </a:p>
          <a:p>
            <a:pPr marL="1370965" lvl="4"/>
            <a:r>
              <a:rPr lang="en-US" sz="2400"/>
              <a:t>- UEI Number.</a:t>
            </a:r>
            <a:endParaRPr lang="en-US" sz="2400">
              <a:cs typeface="Calibri"/>
            </a:endParaRPr>
          </a:p>
          <a:p>
            <a:pPr marL="1370965" lvl="4"/>
            <a:r>
              <a:rPr lang="en-US" sz="2400"/>
              <a:t>- Official bank account information.</a:t>
            </a:r>
            <a:endParaRPr lang="en-US" sz="2400">
              <a:cs typeface="Calibri"/>
            </a:endParaRPr>
          </a:p>
          <a:p>
            <a:pPr marL="1370965" lvl="4"/>
            <a:r>
              <a:rPr lang="en-US" sz="2400"/>
              <a:t>- Recent financial statements for at least past six month that verify that the organization has sufficient operating capital to undertake the work outlined in its Offer.</a:t>
            </a:r>
            <a:endParaRPr lang="en-US" sz="2400">
              <a:cs typeface="Calibri"/>
            </a:endParaRPr>
          </a:p>
          <a:p>
            <a:pPr marL="457200" lvl="2"/>
            <a:endParaRPr lang="en-US" sz="2400"/>
          </a:p>
          <a:p>
            <a:pPr marL="742950" lvl="2" indent="-285750">
              <a:buFont typeface="Arial" panose="020B0604020202020204" pitchFamily="34" charset="0"/>
              <a:buChar char="•"/>
            </a:pPr>
            <a:r>
              <a:rPr lang="en-US" sz="2400" b="1" i="1"/>
              <a:t>Disclaimer</a:t>
            </a:r>
            <a:r>
              <a:rPr lang="en-US" sz="2400" i="1"/>
              <a:t>: It is the offerors’ responsibility to ensure that all regulations, legal and any other statutory requirements that govern the transportation and distribution of public health commodities in Zambia are adhered. </a:t>
            </a:r>
            <a:endParaRPr lang="en-US" sz="2400" i="1">
              <a:cs typeface="Calibri"/>
            </a:endParaRPr>
          </a:p>
          <a:p>
            <a:endParaRPr lang="en-US"/>
          </a:p>
          <a:p>
            <a:pPr marL="285750" indent="-285750">
              <a:buFont typeface="Arial" panose="020B0604020202020204" pitchFamily="34" charset="0"/>
              <a:buChar char="•"/>
            </a:pPr>
            <a:endParaRPr lang="en-US" sz="2000" b="1"/>
          </a:p>
          <a:p>
            <a:pPr marL="0" lvl="1"/>
            <a:endParaRPr lang="en-US" sz="2000" b="1"/>
          </a:p>
          <a:p>
            <a:endParaRPr lang="en-US" sz="2000" b="1"/>
          </a:p>
          <a:p>
            <a:pPr marL="285750" lvl="1" indent="-285750">
              <a:buFont typeface="Arial" panose="020B0604020202020204" pitchFamily="34" charset="0"/>
              <a:buChar char="•"/>
            </a:pPr>
            <a:endParaRPr lang="en-US" sz="2000"/>
          </a:p>
        </p:txBody>
      </p:sp>
    </p:spTree>
    <p:extLst>
      <p:ext uri="{BB962C8B-B14F-4D97-AF65-F5344CB8AC3E}">
        <p14:creationId xmlns:p14="http://schemas.microsoft.com/office/powerpoint/2010/main" val="2753390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3FC15-DA38-E128-13EC-E6E821F96CAE}"/>
              </a:ext>
            </a:extLst>
          </p:cNvPr>
          <p:cNvSpPr>
            <a:spLocks noGrp="1"/>
          </p:cNvSpPr>
          <p:nvPr>
            <p:ph type="title"/>
          </p:nvPr>
        </p:nvSpPr>
        <p:spPr>
          <a:xfrm>
            <a:off x="381000" y="384048"/>
            <a:ext cx="11338560" cy="493623"/>
          </a:xfrm>
        </p:spPr>
        <p:txBody>
          <a:bodyPr>
            <a:normAutofit/>
          </a:bodyPr>
          <a:lstStyle/>
          <a:p>
            <a:r>
              <a:rPr lang="en-US" sz="2400" b="1"/>
              <a:t>Subcontract Type</a:t>
            </a:r>
          </a:p>
        </p:txBody>
      </p:sp>
      <p:sp>
        <p:nvSpPr>
          <p:cNvPr id="4" name="Slide Number Placeholder 3">
            <a:extLst>
              <a:ext uri="{FF2B5EF4-FFF2-40B4-BE49-F238E27FC236}">
                <a16:creationId xmlns:a16="http://schemas.microsoft.com/office/drawing/2014/main" id="{08AE8C0B-9FD9-4AD4-9BFB-3B1CFCF1F6FC}"/>
              </a:ext>
            </a:extLst>
          </p:cNvPr>
          <p:cNvSpPr>
            <a:spLocks noGrp="1"/>
          </p:cNvSpPr>
          <p:nvPr>
            <p:ph type="sldNum" sz="quarter" idx="12"/>
          </p:nvPr>
        </p:nvSpPr>
        <p:spPr>
          <a:xfrm>
            <a:off x="9315450" y="6403853"/>
            <a:ext cx="2743200" cy="365125"/>
          </a:xfrm>
        </p:spPr>
        <p:txBody>
          <a:bodyPr anchor="ctr">
            <a:normAutofit/>
          </a:bodyPr>
          <a:lstStyle/>
          <a:p>
            <a:pPr>
              <a:spcAft>
                <a:spcPts val="600"/>
              </a:spcAft>
            </a:pPr>
            <a:fld id="{35B6E5A0-E4B5-4D69-B89F-7DC6A31D35A3}" type="slidenum">
              <a:rPr lang="en-US" smtClean="0"/>
              <a:pPr>
                <a:spcAft>
                  <a:spcPts val="600"/>
                </a:spcAft>
              </a:pPr>
              <a:t>12</a:t>
            </a:fld>
            <a:endParaRPr lang="en-US"/>
          </a:p>
        </p:txBody>
      </p:sp>
      <p:sp>
        <p:nvSpPr>
          <p:cNvPr id="5" name="TextBox 4">
            <a:extLst>
              <a:ext uri="{FF2B5EF4-FFF2-40B4-BE49-F238E27FC236}">
                <a16:creationId xmlns:a16="http://schemas.microsoft.com/office/drawing/2014/main" id="{F69C509B-C564-22B6-F262-EF8D2567AD9F}"/>
              </a:ext>
            </a:extLst>
          </p:cNvPr>
          <p:cNvSpPr txBox="1"/>
          <p:nvPr/>
        </p:nvSpPr>
        <p:spPr>
          <a:xfrm>
            <a:off x="472440" y="877671"/>
            <a:ext cx="10506982" cy="2585323"/>
          </a:xfrm>
          <a:prstGeom prst="rect">
            <a:avLst/>
          </a:prstGeom>
          <a:noFill/>
        </p:spPr>
        <p:txBody>
          <a:bodyPr wrap="square" rtlCol="0">
            <a:spAutoFit/>
          </a:bodyPr>
          <a:lstStyle/>
          <a:p>
            <a:pPr marL="742950" lvl="2" indent="-285750">
              <a:buFont typeface="Arial" panose="020B0604020202020204" pitchFamily="34" charset="0"/>
              <a:buChar char="•"/>
            </a:pPr>
            <a:r>
              <a:rPr lang="en-US" sz="2400"/>
              <a:t>Indefinite Quantity Subcontract (IQS)</a:t>
            </a:r>
          </a:p>
          <a:p>
            <a:pPr marL="742950" lvl="2" indent="-285750">
              <a:buFont typeface="Arial" panose="020B0604020202020204" pitchFamily="34" charset="0"/>
              <a:buChar char="•"/>
            </a:pPr>
            <a:r>
              <a:rPr lang="en-US" sz="2400"/>
              <a:t>Subcontract Ceiling is ZMW 3,023,000 with a maximum order </a:t>
            </a:r>
            <a:r>
              <a:rPr lang="en-US" sz="2400" u="sng"/>
              <a:t>&lt;</a:t>
            </a:r>
            <a:r>
              <a:rPr lang="en-US" sz="2400"/>
              <a:t> ZMW 3,023,000.</a:t>
            </a:r>
          </a:p>
          <a:p>
            <a:pPr marL="742950" lvl="2" indent="-285750">
              <a:buFont typeface="Arial" panose="020B0604020202020204" pitchFamily="34" charset="0"/>
              <a:buChar char="•"/>
            </a:pPr>
            <a:endParaRPr lang="en-US" sz="2400"/>
          </a:p>
          <a:p>
            <a:pPr marL="457200" lvl="2"/>
            <a:endParaRPr lang="en-US" sz="2400"/>
          </a:p>
          <a:p>
            <a:pPr marL="742950" lvl="2" indent="-285750">
              <a:buFont typeface="Arial" panose="020B0604020202020204" pitchFamily="34" charset="0"/>
              <a:buChar char="•"/>
            </a:pPr>
            <a:endParaRPr lang="en-US" sz="2400"/>
          </a:p>
          <a:p>
            <a:pPr marL="457200" lvl="2"/>
            <a:endParaRPr lang="en-US"/>
          </a:p>
        </p:txBody>
      </p:sp>
      <p:graphicFrame>
        <p:nvGraphicFramePr>
          <p:cNvPr id="3" name="Table 2">
            <a:extLst>
              <a:ext uri="{FF2B5EF4-FFF2-40B4-BE49-F238E27FC236}">
                <a16:creationId xmlns:a16="http://schemas.microsoft.com/office/drawing/2014/main" id="{81804D6A-92FD-D194-EF47-1F0C5B159C15}"/>
              </a:ext>
            </a:extLst>
          </p:cNvPr>
          <p:cNvGraphicFramePr>
            <a:graphicFrameLocks noGrp="1"/>
          </p:cNvGraphicFramePr>
          <p:nvPr>
            <p:extLst>
              <p:ext uri="{D42A27DB-BD31-4B8C-83A1-F6EECF244321}">
                <p14:modId xmlns:p14="http://schemas.microsoft.com/office/powerpoint/2010/main" val="2047800540"/>
              </p:ext>
            </p:extLst>
          </p:nvPr>
        </p:nvGraphicFramePr>
        <p:xfrm>
          <a:off x="1305169" y="2454030"/>
          <a:ext cx="8284308" cy="1680308"/>
        </p:xfrm>
        <a:graphic>
          <a:graphicData uri="http://schemas.openxmlformats.org/drawingml/2006/table">
            <a:tbl>
              <a:tblPr>
                <a:tableStyleId>{5C22544A-7EE6-4342-B048-85BDC9FD1C3A}</a:tableStyleId>
              </a:tblPr>
              <a:tblGrid>
                <a:gridCol w="895127">
                  <a:extLst>
                    <a:ext uri="{9D8B030D-6E8A-4147-A177-3AD203B41FA5}">
                      <a16:colId xmlns:a16="http://schemas.microsoft.com/office/drawing/2014/main" val="794041735"/>
                    </a:ext>
                  </a:extLst>
                </a:gridCol>
                <a:gridCol w="3124167">
                  <a:extLst>
                    <a:ext uri="{9D8B030D-6E8A-4147-A177-3AD203B41FA5}">
                      <a16:colId xmlns:a16="http://schemas.microsoft.com/office/drawing/2014/main" val="951462538"/>
                    </a:ext>
                  </a:extLst>
                </a:gridCol>
                <a:gridCol w="4265014">
                  <a:extLst>
                    <a:ext uri="{9D8B030D-6E8A-4147-A177-3AD203B41FA5}">
                      <a16:colId xmlns:a16="http://schemas.microsoft.com/office/drawing/2014/main" val="1899611743"/>
                    </a:ext>
                  </a:extLst>
                </a:gridCol>
              </a:tblGrid>
              <a:tr h="829519">
                <a:tc>
                  <a:txBody>
                    <a:bodyPr/>
                    <a:lstStyle/>
                    <a:p>
                      <a:pPr algn="ctr" fontAlgn="b"/>
                      <a:r>
                        <a:rPr lang="en-US" sz="1800" b="1" u="none" strike="noStrike">
                          <a:effectLst/>
                        </a:rPr>
                        <a:t>Zone#</a:t>
                      </a:r>
                      <a:endParaRPr lang="en-US" sz="1800" b="1"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800" b="1" u="none" strike="noStrike">
                          <a:effectLst/>
                        </a:rPr>
                        <a:t>Origin/Point Dispatch</a:t>
                      </a:r>
                      <a:endParaRPr lang="en-US" sz="1800" b="1"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800" b="1" u="none" strike="noStrike">
                          <a:effectLst/>
                        </a:rPr>
                        <a:t>Total Estimated Maximum Value</a:t>
                      </a:r>
                      <a:endParaRPr lang="en-US" sz="1800" b="1"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1873184059"/>
                  </a:ext>
                </a:extLst>
              </a:tr>
              <a:tr h="850789">
                <a:tc>
                  <a:txBody>
                    <a:bodyPr/>
                    <a:lstStyle/>
                    <a:p>
                      <a:pPr algn="ctr" fontAlgn="b"/>
                      <a:r>
                        <a:rPr lang="en-ZM" sz="1800" u="none" strike="noStrike">
                          <a:effectLst/>
                        </a:rPr>
                        <a:t>1</a:t>
                      </a:r>
                      <a:endParaRPr lang="en-ZM" sz="18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800" u="none" strike="noStrike">
                          <a:effectLst/>
                        </a:rPr>
                        <a:t>ZAMMSA Luanshya Hub</a:t>
                      </a:r>
                      <a:endParaRPr lang="en-US" sz="18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800" u="none" strike="noStrike">
                          <a:effectLst/>
                        </a:rPr>
                        <a:t>ZMW 3,023,000.00</a:t>
                      </a:r>
                      <a:endParaRPr lang="en-US" sz="18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1693066837"/>
                  </a:ext>
                </a:extLst>
              </a:tr>
            </a:tbl>
          </a:graphicData>
        </a:graphic>
      </p:graphicFrame>
    </p:spTree>
    <p:extLst>
      <p:ext uri="{BB962C8B-B14F-4D97-AF65-F5344CB8AC3E}">
        <p14:creationId xmlns:p14="http://schemas.microsoft.com/office/powerpoint/2010/main" val="4245721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2FA38-C127-BB96-332C-C66E8C369709}"/>
              </a:ext>
            </a:extLst>
          </p:cNvPr>
          <p:cNvSpPr>
            <a:spLocks noGrp="1"/>
          </p:cNvSpPr>
          <p:nvPr>
            <p:ph type="title"/>
          </p:nvPr>
        </p:nvSpPr>
        <p:spPr/>
        <p:txBody>
          <a:bodyPr/>
          <a:lstStyle/>
          <a:p>
            <a:r>
              <a:rPr lang="en-US" sz="2400"/>
              <a:t>Pricing</a:t>
            </a:r>
          </a:p>
        </p:txBody>
      </p:sp>
      <p:sp>
        <p:nvSpPr>
          <p:cNvPr id="3" name="Content Placeholder 2">
            <a:extLst>
              <a:ext uri="{FF2B5EF4-FFF2-40B4-BE49-F238E27FC236}">
                <a16:creationId xmlns:a16="http://schemas.microsoft.com/office/drawing/2014/main" id="{545C9218-58FB-34F1-FB51-D83792752F6A}"/>
              </a:ext>
            </a:extLst>
          </p:cNvPr>
          <p:cNvSpPr>
            <a:spLocks noGrp="1"/>
          </p:cNvSpPr>
          <p:nvPr>
            <p:ph idx="1"/>
          </p:nvPr>
        </p:nvSpPr>
        <p:spPr/>
        <p:txBody>
          <a:bodyPr/>
          <a:lstStyle/>
          <a:p>
            <a:r>
              <a:rPr lang="en-US" sz="2400"/>
              <a:t>With reference to annex 2, the pricing for this RFP and any resulting award will be divided into two types:</a:t>
            </a:r>
          </a:p>
          <a:p>
            <a:endParaRPr lang="en-US" sz="2400"/>
          </a:p>
          <a:p>
            <a:pPr lvl="1"/>
            <a:r>
              <a:rPr lang="en-US" b="1"/>
              <a:t>Type 1: </a:t>
            </a:r>
            <a:r>
              <a:rPr lang="en-US"/>
              <a:t>Routes/facilities that are generally accessible and can be reached using conventional vehicles (a 4x4 SUV at a minimum). Per km pricing shall apply based on vehicle type.</a:t>
            </a:r>
          </a:p>
          <a:p>
            <a:pPr marL="457189" lvl="1" indent="0">
              <a:buNone/>
            </a:pPr>
            <a:endParaRPr lang="en-US"/>
          </a:p>
          <a:p>
            <a:pPr lvl="1"/>
            <a:r>
              <a:rPr lang="en-US"/>
              <a:t> T</a:t>
            </a:r>
            <a:r>
              <a:rPr lang="en-US" b="1"/>
              <a:t>ype 2: </a:t>
            </a:r>
            <a:r>
              <a:rPr lang="en-US"/>
              <a:t>Routes/facilities that require specialized equipment and/or any combination of unconventional forms of transportation (i.e. fully kitted SUV with winch and accessories, water-based transport, motorbike, oxcart, etc.) Fixed unit rates for delivery shall apply on a ‘per drop’ basis to reach a facility.</a:t>
            </a:r>
          </a:p>
          <a:p>
            <a:pPr marL="457189" lvl="1" indent="0">
              <a:buNone/>
            </a:pPr>
            <a:endParaRPr lang="en-US"/>
          </a:p>
        </p:txBody>
      </p:sp>
      <p:sp>
        <p:nvSpPr>
          <p:cNvPr id="4" name="Slide Number Placeholder 3">
            <a:extLst>
              <a:ext uri="{FF2B5EF4-FFF2-40B4-BE49-F238E27FC236}">
                <a16:creationId xmlns:a16="http://schemas.microsoft.com/office/drawing/2014/main" id="{46E76972-F353-4D52-9D0A-A4AB7233E9A9}"/>
              </a:ext>
            </a:extLst>
          </p:cNvPr>
          <p:cNvSpPr>
            <a:spLocks noGrp="1"/>
          </p:cNvSpPr>
          <p:nvPr>
            <p:ph type="sldNum" sz="quarter" idx="12"/>
          </p:nvPr>
        </p:nvSpPr>
        <p:spPr/>
        <p:txBody>
          <a:bodyPr/>
          <a:lstStyle/>
          <a:p>
            <a:fld id="{5B22A346-9BD4-40D2-98DB-F613D1B48033}" type="slidenum">
              <a:rPr lang="en-US" smtClean="0"/>
              <a:pPr/>
              <a:t>13</a:t>
            </a:fld>
            <a:endParaRPr lang="en-US"/>
          </a:p>
        </p:txBody>
      </p:sp>
    </p:spTree>
    <p:extLst>
      <p:ext uri="{BB962C8B-B14F-4D97-AF65-F5344CB8AC3E}">
        <p14:creationId xmlns:p14="http://schemas.microsoft.com/office/powerpoint/2010/main" val="2901457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0783F-B555-A95D-AC98-2D81C2D55E2A}"/>
              </a:ext>
            </a:extLst>
          </p:cNvPr>
          <p:cNvSpPr>
            <a:spLocks noGrp="1"/>
          </p:cNvSpPr>
          <p:nvPr>
            <p:ph type="title"/>
          </p:nvPr>
        </p:nvSpPr>
        <p:spPr/>
        <p:txBody>
          <a:bodyPr/>
          <a:lstStyle/>
          <a:p>
            <a:r>
              <a:rPr lang="en-US"/>
              <a:t>Pricing, Continued</a:t>
            </a:r>
          </a:p>
        </p:txBody>
      </p:sp>
      <p:sp>
        <p:nvSpPr>
          <p:cNvPr id="3" name="Content Placeholder 2">
            <a:extLst>
              <a:ext uri="{FF2B5EF4-FFF2-40B4-BE49-F238E27FC236}">
                <a16:creationId xmlns:a16="http://schemas.microsoft.com/office/drawing/2014/main" id="{783CBEB0-4B51-40A2-88BE-BB270B354B98}"/>
              </a:ext>
            </a:extLst>
          </p:cNvPr>
          <p:cNvSpPr>
            <a:spLocks noGrp="1"/>
          </p:cNvSpPr>
          <p:nvPr>
            <p:ph idx="1"/>
          </p:nvPr>
        </p:nvSpPr>
        <p:spPr/>
        <p:txBody>
          <a:bodyPr/>
          <a:lstStyle/>
          <a:p>
            <a:r>
              <a:rPr lang="en-US" sz="2400">
                <a:effectLst/>
                <a:latin typeface="Segoe UI" panose="020B0502040204020203" pitchFamily="34" charset="0"/>
              </a:rPr>
              <a:t>“In order to prepare a table of prices showing costs per vehicle type per kilometer and costs on a ‘per drop’ basis for sites requiring unconventional distribution (as requested in the sample tables under Annex 2), an offeror must first consider all of its </a:t>
            </a:r>
            <a:r>
              <a:rPr lang="en-US" sz="2400" b="1">
                <a:effectLst/>
                <a:latin typeface="Segoe UI" panose="020B0502040204020203" pitchFamily="34" charset="0"/>
              </a:rPr>
              <a:t>organizational costs </a:t>
            </a:r>
            <a:r>
              <a:rPr lang="en-US" sz="2400">
                <a:effectLst/>
                <a:latin typeface="Segoe UI" panose="020B0502040204020203" pitchFamily="34" charset="0"/>
              </a:rPr>
              <a:t>(perhaps in a different detailed budget) and then translate those costs into the sample table as provided under Annex 2 of this RFP. Chemonics will not provide technical assistance to offerors on budget preparation. Chemonics expects offerors to consider all of their organizational costs by preparing their own detailed budgets separately, and to then translate the costs of the detailed budget into prices as requested in the sample price tables under Annex 2."</a:t>
            </a:r>
            <a:endParaRPr lang="en-US" sz="2400">
              <a:effectLst/>
              <a:latin typeface="Arial" panose="020B0604020202020204" pitchFamily="34" charset="0"/>
            </a:endParaRPr>
          </a:p>
          <a:p>
            <a:endParaRPr lang="en-US"/>
          </a:p>
        </p:txBody>
      </p:sp>
      <p:sp>
        <p:nvSpPr>
          <p:cNvPr id="4" name="Slide Number Placeholder 3">
            <a:extLst>
              <a:ext uri="{FF2B5EF4-FFF2-40B4-BE49-F238E27FC236}">
                <a16:creationId xmlns:a16="http://schemas.microsoft.com/office/drawing/2014/main" id="{DA599048-E9B4-3CE4-8D4D-76DF64766973}"/>
              </a:ext>
            </a:extLst>
          </p:cNvPr>
          <p:cNvSpPr>
            <a:spLocks noGrp="1"/>
          </p:cNvSpPr>
          <p:nvPr>
            <p:ph type="sldNum" sz="quarter" idx="12"/>
          </p:nvPr>
        </p:nvSpPr>
        <p:spPr/>
        <p:txBody>
          <a:bodyPr/>
          <a:lstStyle/>
          <a:p>
            <a:fld id="{5B22A346-9BD4-40D2-98DB-F613D1B48033}" type="slidenum">
              <a:rPr lang="en-US" smtClean="0"/>
              <a:pPr/>
              <a:t>14</a:t>
            </a:fld>
            <a:endParaRPr lang="en-US"/>
          </a:p>
        </p:txBody>
      </p:sp>
    </p:spTree>
    <p:extLst>
      <p:ext uri="{BB962C8B-B14F-4D97-AF65-F5344CB8AC3E}">
        <p14:creationId xmlns:p14="http://schemas.microsoft.com/office/powerpoint/2010/main" val="1231896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3FC15-DA38-E128-13EC-E6E821F96CAE}"/>
              </a:ext>
            </a:extLst>
          </p:cNvPr>
          <p:cNvSpPr>
            <a:spLocks noGrp="1"/>
          </p:cNvSpPr>
          <p:nvPr>
            <p:ph type="title"/>
          </p:nvPr>
        </p:nvSpPr>
        <p:spPr>
          <a:xfrm>
            <a:off x="381000" y="384048"/>
            <a:ext cx="11338560" cy="493623"/>
          </a:xfrm>
        </p:spPr>
        <p:txBody>
          <a:bodyPr>
            <a:normAutofit/>
          </a:bodyPr>
          <a:lstStyle/>
          <a:p>
            <a:r>
              <a:rPr lang="en-US" sz="2400" b="1"/>
              <a:t>Pricing cont’d:  Reference Annex 19 for details</a:t>
            </a:r>
          </a:p>
        </p:txBody>
      </p:sp>
      <p:sp>
        <p:nvSpPr>
          <p:cNvPr id="4" name="Slide Number Placeholder 3">
            <a:extLst>
              <a:ext uri="{FF2B5EF4-FFF2-40B4-BE49-F238E27FC236}">
                <a16:creationId xmlns:a16="http://schemas.microsoft.com/office/drawing/2014/main" id="{08AE8C0B-9FD9-4AD4-9BFB-3B1CFCF1F6FC}"/>
              </a:ext>
            </a:extLst>
          </p:cNvPr>
          <p:cNvSpPr>
            <a:spLocks noGrp="1"/>
          </p:cNvSpPr>
          <p:nvPr>
            <p:ph type="sldNum" sz="quarter" idx="12"/>
          </p:nvPr>
        </p:nvSpPr>
        <p:spPr>
          <a:xfrm>
            <a:off x="9315450" y="6403853"/>
            <a:ext cx="2743200" cy="365125"/>
          </a:xfrm>
        </p:spPr>
        <p:txBody>
          <a:bodyPr anchor="ctr">
            <a:normAutofit/>
          </a:bodyPr>
          <a:lstStyle/>
          <a:p>
            <a:pPr>
              <a:spcAft>
                <a:spcPts val="600"/>
              </a:spcAft>
            </a:pPr>
            <a:fld id="{35B6E5A0-E4B5-4D69-B89F-7DC6A31D35A3}" type="slidenum">
              <a:rPr lang="en-US" smtClean="0"/>
              <a:pPr>
                <a:spcAft>
                  <a:spcPts val="600"/>
                </a:spcAft>
              </a:pPr>
              <a:t>15</a:t>
            </a:fld>
            <a:endParaRPr lang="en-US"/>
          </a:p>
        </p:txBody>
      </p:sp>
      <p:pic>
        <p:nvPicPr>
          <p:cNvPr id="5" name="Picture 4">
            <a:extLst>
              <a:ext uri="{FF2B5EF4-FFF2-40B4-BE49-F238E27FC236}">
                <a16:creationId xmlns:a16="http://schemas.microsoft.com/office/drawing/2014/main" id="{3876F13F-7D7F-93F9-E972-868BAC536D32}"/>
              </a:ext>
            </a:extLst>
          </p:cNvPr>
          <p:cNvPicPr>
            <a:picLocks noChangeAspect="1"/>
          </p:cNvPicPr>
          <p:nvPr/>
        </p:nvPicPr>
        <p:blipFill>
          <a:blip r:embed="rId2"/>
          <a:stretch>
            <a:fillRect/>
          </a:stretch>
        </p:blipFill>
        <p:spPr>
          <a:xfrm>
            <a:off x="834132" y="877671"/>
            <a:ext cx="10171416" cy="5341891"/>
          </a:xfrm>
          <a:prstGeom prst="rect">
            <a:avLst/>
          </a:prstGeom>
        </p:spPr>
      </p:pic>
    </p:spTree>
    <p:extLst>
      <p:ext uri="{BB962C8B-B14F-4D97-AF65-F5344CB8AC3E}">
        <p14:creationId xmlns:p14="http://schemas.microsoft.com/office/powerpoint/2010/main" val="1878914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3FC15-DA38-E128-13EC-E6E821F96CAE}"/>
              </a:ext>
            </a:extLst>
          </p:cNvPr>
          <p:cNvSpPr>
            <a:spLocks noGrp="1"/>
          </p:cNvSpPr>
          <p:nvPr>
            <p:ph type="title"/>
          </p:nvPr>
        </p:nvSpPr>
        <p:spPr>
          <a:xfrm>
            <a:off x="381000" y="384048"/>
            <a:ext cx="11338560" cy="493623"/>
          </a:xfrm>
        </p:spPr>
        <p:txBody>
          <a:bodyPr>
            <a:normAutofit/>
          </a:bodyPr>
          <a:lstStyle/>
          <a:p>
            <a:r>
              <a:rPr lang="en-US" sz="2400" b="1"/>
              <a:t>Pricing cont’d:  Reference Annex 19 for details cont’d</a:t>
            </a:r>
          </a:p>
        </p:txBody>
      </p:sp>
      <p:sp>
        <p:nvSpPr>
          <p:cNvPr id="4" name="Slide Number Placeholder 3">
            <a:extLst>
              <a:ext uri="{FF2B5EF4-FFF2-40B4-BE49-F238E27FC236}">
                <a16:creationId xmlns:a16="http://schemas.microsoft.com/office/drawing/2014/main" id="{08AE8C0B-9FD9-4AD4-9BFB-3B1CFCF1F6FC}"/>
              </a:ext>
            </a:extLst>
          </p:cNvPr>
          <p:cNvSpPr>
            <a:spLocks noGrp="1"/>
          </p:cNvSpPr>
          <p:nvPr>
            <p:ph type="sldNum" sz="quarter" idx="12"/>
          </p:nvPr>
        </p:nvSpPr>
        <p:spPr>
          <a:xfrm>
            <a:off x="9315450" y="6403853"/>
            <a:ext cx="2743200" cy="365125"/>
          </a:xfrm>
        </p:spPr>
        <p:txBody>
          <a:bodyPr anchor="ctr">
            <a:normAutofit/>
          </a:bodyPr>
          <a:lstStyle/>
          <a:p>
            <a:pPr>
              <a:spcAft>
                <a:spcPts val="600"/>
              </a:spcAft>
            </a:pPr>
            <a:fld id="{35B6E5A0-E4B5-4D69-B89F-7DC6A31D35A3}" type="slidenum">
              <a:rPr lang="en-US" smtClean="0"/>
              <a:pPr>
                <a:spcAft>
                  <a:spcPts val="600"/>
                </a:spcAft>
              </a:pPr>
              <a:t>16</a:t>
            </a:fld>
            <a:endParaRPr lang="en-US"/>
          </a:p>
        </p:txBody>
      </p:sp>
      <p:pic>
        <p:nvPicPr>
          <p:cNvPr id="6" name="Picture 5">
            <a:extLst>
              <a:ext uri="{FF2B5EF4-FFF2-40B4-BE49-F238E27FC236}">
                <a16:creationId xmlns:a16="http://schemas.microsoft.com/office/drawing/2014/main" id="{FBEAE604-793B-B173-5203-0ED24FB50D1C}"/>
              </a:ext>
            </a:extLst>
          </p:cNvPr>
          <p:cNvPicPr>
            <a:picLocks noChangeAspect="1"/>
          </p:cNvPicPr>
          <p:nvPr/>
        </p:nvPicPr>
        <p:blipFill>
          <a:blip r:embed="rId3"/>
          <a:stretch>
            <a:fillRect/>
          </a:stretch>
        </p:blipFill>
        <p:spPr>
          <a:xfrm>
            <a:off x="381000" y="1155620"/>
            <a:ext cx="11455268" cy="3949779"/>
          </a:xfrm>
          <a:prstGeom prst="rect">
            <a:avLst/>
          </a:prstGeom>
        </p:spPr>
      </p:pic>
    </p:spTree>
    <p:extLst>
      <p:ext uri="{BB962C8B-B14F-4D97-AF65-F5344CB8AC3E}">
        <p14:creationId xmlns:p14="http://schemas.microsoft.com/office/powerpoint/2010/main" val="2928870349"/>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3FC15-DA38-E128-13EC-E6E821F96CAE}"/>
              </a:ext>
            </a:extLst>
          </p:cNvPr>
          <p:cNvSpPr>
            <a:spLocks noGrp="1"/>
          </p:cNvSpPr>
          <p:nvPr>
            <p:ph type="title"/>
          </p:nvPr>
        </p:nvSpPr>
        <p:spPr>
          <a:xfrm>
            <a:off x="381000" y="384048"/>
            <a:ext cx="11338560" cy="493623"/>
          </a:xfrm>
        </p:spPr>
        <p:txBody>
          <a:bodyPr>
            <a:normAutofit/>
          </a:bodyPr>
          <a:lstStyle/>
          <a:p>
            <a:r>
              <a:rPr lang="en-US" sz="2400" b="1"/>
              <a:t>Pricing cont’d: Cost Evaluation</a:t>
            </a:r>
          </a:p>
        </p:txBody>
      </p:sp>
      <p:sp>
        <p:nvSpPr>
          <p:cNvPr id="4" name="Slide Number Placeholder 3">
            <a:extLst>
              <a:ext uri="{FF2B5EF4-FFF2-40B4-BE49-F238E27FC236}">
                <a16:creationId xmlns:a16="http://schemas.microsoft.com/office/drawing/2014/main" id="{08AE8C0B-9FD9-4AD4-9BFB-3B1CFCF1F6FC}"/>
              </a:ext>
            </a:extLst>
          </p:cNvPr>
          <p:cNvSpPr>
            <a:spLocks noGrp="1"/>
          </p:cNvSpPr>
          <p:nvPr>
            <p:ph type="sldNum" sz="quarter" idx="12"/>
          </p:nvPr>
        </p:nvSpPr>
        <p:spPr>
          <a:xfrm>
            <a:off x="9315450" y="6403853"/>
            <a:ext cx="2743200" cy="365125"/>
          </a:xfrm>
        </p:spPr>
        <p:txBody>
          <a:bodyPr anchor="ctr">
            <a:normAutofit/>
          </a:bodyPr>
          <a:lstStyle/>
          <a:p>
            <a:pPr>
              <a:spcAft>
                <a:spcPts val="600"/>
              </a:spcAft>
            </a:pPr>
            <a:fld id="{35B6E5A0-E4B5-4D69-B89F-7DC6A31D35A3}" type="slidenum">
              <a:rPr lang="en-US" smtClean="0"/>
              <a:pPr>
                <a:spcAft>
                  <a:spcPts val="600"/>
                </a:spcAft>
              </a:pPr>
              <a:t>17</a:t>
            </a:fld>
            <a:endParaRPr lang="en-US"/>
          </a:p>
        </p:txBody>
      </p:sp>
      <p:sp>
        <p:nvSpPr>
          <p:cNvPr id="7" name="TextBox 6">
            <a:extLst>
              <a:ext uri="{FF2B5EF4-FFF2-40B4-BE49-F238E27FC236}">
                <a16:creationId xmlns:a16="http://schemas.microsoft.com/office/drawing/2014/main" id="{D64579A0-1E1B-BA5A-C80B-27249DE7757C}"/>
              </a:ext>
            </a:extLst>
          </p:cNvPr>
          <p:cNvSpPr txBox="1"/>
          <p:nvPr/>
        </p:nvSpPr>
        <p:spPr>
          <a:xfrm>
            <a:off x="381000" y="1134525"/>
            <a:ext cx="10506982" cy="1846659"/>
          </a:xfrm>
          <a:prstGeom prst="rect">
            <a:avLst/>
          </a:prstGeom>
          <a:noFill/>
        </p:spPr>
        <p:txBody>
          <a:bodyPr wrap="square" lIns="91440" tIns="45720" rIns="91440" bIns="45720" rtlCol="0" anchor="t">
            <a:spAutoFit/>
          </a:bodyPr>
          <a:lstStyle/>
          <a:p>
            <a:pPr marL="457200" lvl="2"/>
            <a:r>
              <a:rPr lang="en-US" sz="2400"/>
              <a:t>Using the tables above, Chemonics will calculate the average monthly cost of distribution using the Offeror’s proposed pricing, using historical average order data for the  zone as per Annex 3a .</a:t>
            </a:r>
            <a:endParaRPr lang="en-US" sz="2400">
              <a:cs typeface="Calibri"/>
            </a:endParaRPr>
          </a:p>
          <a:p>
            <a:pPr marL="742950" lvl="2" indent="-285750">
              <a:buFont typeface="Arial" panose="020B0604020202020204" pitchFamily="34" charset="0"/>
              <a:buChar char="•"/>
            </a:pPr>
            <a:endParaRPr lang="en-US" sz="2400"/>
          </a:p>
          <a:p>
            <a:pPr marL="457200" lvl="2"/>
            <a:endParaRPr lang="en-US"/>
          </a:p>
        </p:txBody>
      </p:sp>
    </p:spTree>
    <p:extLst>
      <p:ext uri="{BB962C8B-B14F-4D97-AF65-F5344CB8AC3E}">
        <p14:creationId xmlns:p14="http://schemas.microsoft.com/office/powerpoint/2010/main" val="2553950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187E8-67D0-8643-4258-561E70DDB624}"/>
              </a:ext>
            </a:extLst>
          </p:cNvPr>
          <p:cNvSpPr>
            <a:spLocks noGrp="1"/>
          </p:cNvSpPr>
          <p:nvPr>
            <p:ph type="title"/>
          </p:nvPr>
        </p:nvSpPr>
        <p:spPr/>
        <p:txBody>
          <a:bodyPr/>
          <a:lstStyle/>
          <a:p>
            <a:r>
              <a:rPr lang="en-US" sz="2400"/>
              <a:t>Annex 3 – PASCO 3PL Historical information</a:t>
            </a:r>
          </a:p>
        </p:txBody>
      </p:sp>
      <p:sp>
        <p:nvSpPr>
          <p:cNvPr id="3" name="Content Placeholder 2">
            <a:extLst>
              <a:ext uri="{FF2B5EF4-FFF2-40B4-BE49-F238E27FC236}">
                <a16:creationId xmlns:a16="http://schemas.microsoft.com/office/drawing/2014/main" id="{3C471AD7-2EA6-7827-E8D0-DB1EFE2E6DA3}"/>
              </a:ext>
            </a:extLst>
          </p:cNvPr>
          <p:cNvSpPr>
            <a:spLocks noGrp="1"/>
          </p:cNvSpPr>
          <p:nvPr>
            <p:ph idx="1"/>
          </p:nvPr>
        </p:nvSpPr>
        <p:spPr/>
        <p:txBody>
          <a:bodyPr/>
          <a:lstStyle/>
          <a:p>
            <a:pPr marL="0" indent="0">
              <a:buNone/>
            </a:pPr>
            <a:r>
              <a:rPr lang="en-US" sz="2400"/>
              <a:t>As the historical data is reviewed, please note that future iterations of this work as a result of this solicitation are expected to:</a:t>
            </a:r>
          </a:p>
          <a:p>
            <a:pPr lvl="1"/>
            <a:r>
              <a:rPr lang="en-US"/>
              <a:t>Entail increased deliveries to hard-to-reach areas by 3PL in exchange for ZAMMSA increasing its servicing of the closer-to-reach facilities.</a:t>
            </a:r>
          </a:p>
          <a:p>
            <a:pPr lvl="1"/>
            <a:r>
              <a:rPr lang="en-US"/>
              <a:t>Introduce different vehicle categories as compared to historical work, specifically segregating out two-wheel drive vs. four-wheel drive SUVs and also providing an option for a 3.5-ton vehicle.</a:t>
            </a:r>
          </a:p>
          <a:p>
            <a:pPr marL="0" indent="0">
              <a:buNone/>
            </a:pPr>
            <a:endParaRPr lang="en-US" sz="2400"/>
          </a:p>
        </p:txBody>
      </p:sp>
      <p:sp>
        <p:nvSpPr>
          <p:cNvPr id="4" name="Slide Number Placeholder 3">
            <a:extLst>
              <a:ext uri="{FF2B5EF4-FFF2-40B4-BE49-F238E27FC236}">
                <a16:creationId xmlns:a16="http://schemas.microsoft.com/office/drawing/2014/main" id="{4CCA8792-4F77-B2B2-0637-174E07DB7453}"/>
              </a:ext>
            </a:extLst>
          </p:cNvPr>
          <p:cNvSpPr>
            <a:spLocks noGrp="1"/>
          </p:cNvSpPr>
          <p:nvPr>
            <p:ph type="sldNum" sz="quarter" idx="12"/>
          </p:nvPr>
        </p:nvSpPr>
        <p:spPr/>
        <p:txBody>
          <a:bodyPr/>
          <a:lstStyle/>
          <a:p>
            <a:fld id="{5B22A346-9BD4-40D2-98DB-F613D1B48033}" type="slidenum">
              <a:rPr lang="en-US" smtClean="0"/>
              <a:pPr/>
              <a:t>18</a:t>
            </a:fld>
            <a:endParaRPr lang="en-US"/>
          </a:p>
        </p:txBody>
      </p:sp>
    </p:spTree>
    <p:extLst>
      <p:ext uri="{BB962C8B-B14F-4D97-AF65-F5344CB8AC3E}">
        <p14:creationId xmlns:p14="http://schemas.microsoft.com/office/powerpoint/2010/main" val="314015682"/>
      </p:ext>
    </p:extLst>
  </p:cSld>
  <p:clrMapOvr>
    <a:masterClrMapping/>
  </p:clrMapOvr>
  <p:extLst>
    <p:ext uri="{6950BFC3-D8DA-4A85-94F7-54DA5524770B}">
      <p188:commentRel xmlns:p188="http://schemas.microsoft.com/office/powerpoint/2018/8/main" r:id="rId2"/>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5E47A-19B6-9D08-153B-08C98A28A71E}"/>
              </a:ext>
            </a:extLst>
          </p:cNvPr>
          <p:cNvSpPr>
            <a:spLocks noGrp="1"/>
          </p:cNvSpPr>
          <p:nvPr>
            <p:ph type="title"/>
          </p:nvPr>
        </p:nvSpPr>
        <p:spPr/>
        <p:txBody>
          <a:bodyPr/>
          <a:lstStyle/>
          <a:p>
            <a:r>
              <a:rPr lang="en-US" sz="2400"/>
              <a:t>Technical evaluation</a:t>
            </a:r>
          </a:p>
        </p:txBody>
      </p:sp>
      <p:sp>
        <p:nvSpPr>
          <p:cNvPr id="3" name="Content Placeholder 2">
            <a:extLst>
              <a:ext uri="{FF2B5EF4-FFF2-40B4-BE49-F238E27FC236}">
                <a16:creationId xmlns:a16="http://schemas.microsoft.com/office/drawing/2014/main" id="{614AF583-CE15-2B49-3783-5D1BA1F49EF0}"/>
              </a:ext>
            </a:extLst>
          </p:cNvPr>
          <p:cNvSpPr>
            <a:spLocks noGrp="1"/>
          </p:cNvSpPr>
          <p:nvPr>
            <p:ph idx="1"/>
          </p:nvPr>
        </p:nvSpPr>
        <p:spPr>
          <a:xfrm>
            <a:off x="381000" y="1083691"/>
            <a:ext cx="11338560" cy="5121900"/>
          </a:xfrm>
        </p:spPr>
        <p:txBody>
          <a:bodyPr/>
          <a:lstStyle/>
          <a:p>
            <a:r>
              <a:rPr lang="en-US" sz="2400"/>
              <a:t>Please refer to sections 1.8 and 1.9 of the RFP for the proposal validity period and technical evaluation criteria:</a:t>
            </a:r>
          </a:p>
          <a:p>
            <a:r>
              <a:rPr lang="en-US" sz="2400"/>
              <a:t>Each proposal will be evaluated and scored against the evaluation criteria and evaluation sub-criteria, which are stated in the table on pages 16 – 19.</a:t>
            </a:r>
          </a:p>
          <a:p>
            <a:r>
              <a:rPr lang="en-US" sz="2400"/>
              <a:t>Evaluation points will not be awarded for cost. </a:t>
            </a:r>
          </a:p>
          <a:p>
            <a:r>
              <a:rPr lang="en-US" sz="2400"/>
              <a:t>If technical scores are determined to be equal or nearly equal, cost will become the determining factor.</a:t>
            </a:r>
          </a:p>
          <a:p>
            <a:r>
              <a:rPr lang="en-US" sz="2400"/>
              <a:t>This RFP utilizes the tradeoff process set forth in FAR 15.101-1. Chemonics will award a subcontractor to the offeror whose proposal represents the best value to Chemonics. </a:t>
            </a:r>
          </a:p>
          <a:p>
            <a:r>
              <a:rPr lang="en-US" sz="2400"/>
              <a:t>Chemonics may award to a higher-priced offeror if a determination is made that the higher technical evaluation of that offeror merits the additional cost/price.</a:t>
            </a:r>
          </a:p>
        </p:txBody>
      </p:sp>
      <p:sp>
        <p:nvSpPr>
          <p:cNvPr id="4" name="Slide Number Placeholder 3">
            <a:extLst>
              <a:ext uri="{FF2B5EF4-FFF2-40B4-BE49-F238E27FC236}">
                <a16:creationId xmlns:a16="http://schemas.microsoft.com/office/drawing/2014/main" id="{12B062BD-C121-921D-C722-2746F8541105}"/>
              </a:ext>
            </a:extLst>
          </p:cNvPr>
          <p:cNvSpPr>
            <a:spLocks noGrp="1"/>
          </p:cNvSpPr>
          <p:nvPr>
            <p:ph type="sldNum" sz="quarter" idx="12"/>
          </p:nvPr>
        </p:nvSpPr>
        <p:spPr/>
        <p:txBody>
          <a:bodyPr/>
          <a:lstStyle/>
          <a:p>
            <a:fld id="{5B22A346-9BD4-40D2-98DB-F613D1B48033}" type="slidenum">
              <a:rPr lang="en-US" smtClean="0"/>
              <a:pPr/>
              <a:t>19</a:t>
            </a:fld>
            <a:endParaRPr lang="en-US"/>
          </a:p>
        </p:txBody>
      </p:sp>
    </p:spTree>
    <p:extLst>
      <p:ext uri="{BB962C8B-B14F-4D97-AF65-F5344CB8AC3E}">
        <p14:creationId xmlns:p14="http://schemas.microsoft.com/office/powerpoint/2010/main" val="1065805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E94F9-167A-5462-726F-CE0D88AD44D0}"/>
              </a:ext>
            </a:extLst>
          </p:cNvPr>
          <p:cNvSpPr>
            <a:spLocks noGrp="1"/>
          </p:cNvSpPr>
          <p:nvPr>
            <p:ph type="title"/>
          </p:nvPr>
        </p:nvSpPr>
        <p:spPr/>
        <p:txBody>
          <a:bodyPr/>
          <a:lstStyle/>
          <a:p>
            <a:r>
              <a:rPr lang="en-US" b="1"/>
              <a:t>Agenda</a:t>
            </a:r>
          </a:p>
        </p:txBody>
      </p:sp>
      <p:pic>
        <p:nvPicPr>
          <p:cNvPr id="7" name="Content Placeholder 6" descr="A person wearing a hard hat&#10;&#10;Description automatically generated with medium confidence">
            <a:extLst>
              <a:ext uri="{FF2B5EF4-FFF2-40B4-BE49-F238E27FC236}">
                <a16:creationId xmlns:a16="http://schemas.microsoft.com/office/drawing/2014/main" id="{5CD70A93-0B44-48F1-7770-90E3BDFFC786}"/>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8282703" y="-1"/>
            <a:ext cx="3909297" cy="5861085"/>
          </a:xfrm>
        </p:spPr>
      </p:pic>
      <p:sp>
        <p:nvSpPr>
          <p:cNvPr id="5" name="Slide Number Placeholder 4">
            <a:extLst>
              <a:ext uri="{FF2B5EF4-FFF2-40B4-BE49-F238E27FC236}">
                <a16:creationId xmlns:a16="http://schemas.microsoft.com/office/drawing/2014/main" id="{40A04E98-52A4-25C6-EC9D-BEAB5CB8742E}"/>
              </a:ext>
            </a:extLst>
          </p:cNvPr>
          <p:cNvSpPr>
            <a:spLocks noGrp="1"/>
          </p:cNvSpPr>
          <p:nvPr>
            <p:ph type="sldNum" sz="quarter" idx="12"/>
          </p:nvPr>
        </p:nvSpPr>
        <p:spPr/>
        <p:txBody>
          <a:bodyPr/>
          <a:lstStyle/>
          <a:p>
            <a:fld id="{5B22A346-9BD4-40D2-98DB-F613D1B48033}" type="slidenum">
              <a:rPr lang="en-US" smtClean="0"/>
              <a:pPr/>
              <a:t>2</a:t>
            </a:fld>
            <a:endParaRPr lang="en-US"/>
          </a:p>
        </p:txBody>
      </p:sp>
      <p:sp>
        <p:nvSpPr>
          <p:cNvPr id="8" name="Content Placeholder 3">
            <a:extLst>
              <a:ext uri="{FF2B5EF4-FFF2-40B4-BE49-F238E27FC236}">
                <a16:creationId xmlns:a16="http://schemas.microsoft.com/office/drawing/2014/main" id="{6868B021-4BEE-3522-BAC6-B0F082A56E26}"/>
              </a:ext>
            </a:extLst>
          </p:cNvPr>
          <p:cNvSpPr txBox="1">
            <a:spLocks/>
          </p:cNvSpPr>
          <p:nvPr/>
        </p:nvSpPr>
        <p:spPr>
          <a:xfrm>
            <a:off x="298721" y="730070"/>
            <a:ext cx="10736411" cy="3933400"/>
          </a:xfrm>
          <a:prstGeom prst="rect">
            <a:avLst/>
          </a:prstGeom>
        </p:spPr>
        <p:txBody>
          <a:bodyPr vert="horz" lIns="91440" tIns="45720" rIns="91440" bIns="45720" rtlCol="0" anchor="t">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spcBef>
                <a:spcPts val="600"/>
              </a:spcBef>
              <a:buFont typeface="+mj-lt"/>
              <a:buAutoNum type="arabicPeriod"/>
            </a:pPr>
            <a:endParaRPr lang="en-US" sz="1800">
              <a:solidFill>
                <a:schemeClr val="tx1"/>
              </a:solidFill>
            </a:endParaRPr>
          </a:p>
          <a:p>
            <a:pPr marL="514350" indent="-514350">
              <a:spcBef>
                <a:spcPts val="600"/>
              </a:spcBef>
              <a:buFont typeface="Arial" panose="020B0604020202020204" pitchFamily="34" charset="0"/>
              <a:buAutoNum type="arabicPeriod"/>
            </a:pPr>
            <a:r>
              <a:rPr lang="en-GB" sz="1800">
                <a:solidFill>
                  <a:schemeClr val="tx1"/>
                </a:solidFill>
              </a:rPr>
              <a:t>Welcoming remarks/project overview</a:t>
            </a:r>
          </a:p>
          <a:p>
            <a:pPr marL="514350" indent="-514350">
              <a:spcBef>
                <a:spcPts val="600"/>
              </a:spcBef>
              <a:buFont typeface="Arial" panose="020B0604020202020204" pitchFamily="34" charset="0"/>
              <a:buAutoNum type="arabicPeriod"/>
            </a:pPr>
            <a:r>
              <a:rPr lang="en-GB" sz="1800">
                <a:solidFill>
                  <a:schemeClr val="tx1"/>
                </a:solidFill>
              </a:rPr>
              <a:t>Geographical Scope of Work </a:t>
            </a:r>
          </a:p>
          <a:p>
            <a:pPr marL="514350" indent="-514350">
              <a:spcBef>
                <a:spcPts val="600"/>
              </a:spcBef>
              <a:buFont typeface="Arial" panose="020B0604020202020204" pitchFamily="34" charset="0"/>
              <a:buAutoNum type="arabicPeriod"/>
            </a:pPr>
            <a:r>
              <a:rPr lang="en-GB" sz="1800">
                <a:solidFill>
                  <a:schemeClr val="tx1"/>
                </a:solidFill>
              </a:rPr>
              <a:t>What do we have to offer</a:t>
            </a:r>
          </a:p>
          <a:p>
            <a:pPr marL="514350" indent="-514350">
              <a:spcBef>
                <a:spcPts val="600"/>
              </a:spcBef>
              <a:buFont typeface="Arial" panose="020B0604020202020204" pitchFamily="34" charset="0"/>
              <a:buAutoNum type="arabicPeriod"/>
            </a:pPr>
            <a:r>
              <a:rPr lang="en-GB" sz="1800">
                <a:solidFill>
                  <a:schemeClr val="tx1"/>
                </a:solidFill>
              </a:rPr>
              <a:t>Introduction of the RFP</a:t>
            </a:r>
          </a:p>
          <a:p>
            <a:pPr marL="514350" indent="-514350">
              <a:spcBef>
                <a:spcPts val="600"/>
              </a:spcBef>
              <a:buFont typeface="Arial" panose="020B0604020202020204" pitchFamily="34" charset="0"/>
              <a:buAutoNum type="arabicPeriod"/>
            </a:pPr>
            <a:r>
              <a:rPr lang="en-GB" sz="1800">
                <a:solidFill>
                  <a:schemeClr val="tx1"/>
                </a:solidFill>
              </a:rPr>
              <a:t>Important dates to remember</a:t>
            </a:r>
          </a:p>
          <a:p>
            <a:pPr marL="514350" indent="-514350">
              <a:spcBef>
                <a:spcPts val="600"/>
              </a:spcBef>
              <a:buFont typeface="Arial" panose="020B0604020202020204" pitchFamily="34" charset="0"/>
              <a:buAutoNum type="arabicPeriod"/>
            </a:pPr>
            <a:r>
              <a:rPr lang="en-GB" sz="1800">
                <a:solidFill>
                  <a:schemeClr val="tx1"/>
                </a:solidFill>
              </a:rPr>
              <a:t>Overview (Procurement Guidelines)</a:t>
            </a:r>
          </a:p>
          <a:p>
            <a:pPr marL="514350" indent="-514350">
              <a:spcBef>
                <a:spcPts val="600"/>
              </a:spcBef>
              <a:buFont typeface="Arial" panose="020B0604020202020204" pitchFamily="34" charset="0"/>
              <a:buAutoNum type="arabicPeriod"/>
            </a:pPr>
            <a:r>
              <a:rPr lang="en-GB" sz="1800">
                <a:solidFill>
                  <a:schemeClr val="tx1"/>
                </a:solidFill>
              </a:rPr>
              <a:t>Proposal submission</a:t>
            </a:r>
          </a:p>
          <a:p>
            <a:pPr marL="514350" indent="-514350">
              <a:spcBef>
                <a:spcPts val="600"/>
              </a:spcBef>
              <a:buFont typeface="Arial" panose="020B0604020202020204" pitchFamily="34" charset="0"/>
              <a:buAutoNum type="arabicPeriod"/>
            </a:pPr>
            <a:r>
              <a:rPr lang="en-GB" sz="1800">
                <a:solidFill>
                  <a:schemeClr val="tx1"/>
                </a:solidFill>
              </a:rPr>
              <a:t>General requirements</a:t>
            </a:r>
          </a:p>
          <a:p>
            <a:pPr marL="514350" indent="-514350">
              <a:spcBef>
                <a:spcPts val="600"/>
              </a:spcBef>
              <a:buFont typeface="Arial" panose="020B0604020202020204" pitchFamily="34" charset="0"/>
              <a:buAutoNum type="arabicPeriod"/>
            </a:pPr>
            <a:r>
              <a:rPr lang="en-GB" sz="1800">
                <a:solidFill>
                  <a:schemeClr val="tx1"/>
                </a:solidFill>
              </a:rPr>
              <a:t>Subcontract type</a:t>
            </a:r>
          </a:p>
          <a:p>
            <a:pPr marL="514350" indent="-514350">
              <a:spcBef>
                <a:spcPts val="600"/>
              </a:spcBef>
              <a:buFont typeface="Arial" panose="020B0604020202020204" pitchFamily="34" charset="0"/>
              <a:buAutoNum type="arabicPeriod"/>
            </a:pPr>
            <a:r>
              <a:rPr lang="en-GB" sz="1800">
                <a:solidFill>
                  <a:schemeClr val="tx1"/>
                </a:solidFill>
              </a:rPr>
              <a:t>Pricing</a:t>
            </a:r>
          </a:p>
          <a:p>
            <a:pPr marL="514350" indent="-514350">
              <a:spcBef>
                <a:spcPts val="600"/>
              </a:spcBef>
              <a:buFont typeface="Arial" panose="020B0604020202020204" pitchFamily="34" charset="0"/>
              <a:buAutoNum type="arabicPeriod"/>
            </a:pPr>
            <a:r>
              <a:rPr lang="en-GB" sz="1800">
                <a:solidFill>
                  <a:schemeClr val="tx1"/>
                </a:solidFill>
              </a:rPr>
              <a:t>Annex 3 – Historical information</a:t>
            </a:r>
          </a:p>
          <a:p>
            <a:pPr marL="514350" indent="-514350">
              <a:spcBef>
                <a:spcPts val="600"/>
              </a:spcBef>
              <a:buFont typeface="Arial" panose="020B0604020202020204" pitchFamily="34" charset="0"/>
              <a:buAutoNum type="arabicPeriod"/>
            </a:pPr>
            <a:r>
              <a:rPr lang="en-GB" sz="1800">
                <a:solidFill>
                  <a:schemeClr val="tx1"/>
                </a:solidFill>
              </a:rPr>
              <a:t>Technical Evaluation</a:t>
            </a:r>
          </a:p>
          <a:p>
            <a:pPr marL="514350" indent="-514350">
              <a:spcBef>
                <a:spcPts val="600"/>
              </a:spcBef>
              <a:buFont typeface="Arial" panose="020B0604020202020204" pitchFamily="34" charset="0"/>
              <a:buAutoNum type="arabicPeriod"/>
            </a:pPr>
            <a:r>
              <a:rPr lang="en-GB" sz="1800">
                <a:solidFill>
                  <a:schemeClr val="tx1"/>
                </a:solidFill>
              </a:rPr>
              <a:t>KPIs</a:t>
            </a:r>
          </a:p>
          <a:p>
            <a:pPr marL="514350" indent="-514350">
              <a:spcBef>
                <a:spcPts val="600"/>
              </a:spcBef>
              <a:buFont typeface="Arial" panose="020B0604020202020204" pitchFamily="34" charset="0"/>
              <a:buAutoNum type="arabicPeriod"/>
            </a:pPr>
            <a:r>
              <a:rPr lang="en-GB" sz="1800">
                <a:solidFill>
                  <a:schemeClr val="tx1"/>
                </a:solidFill>
              </a:rPr>
              <a:t>Vehicle Inspection Checklist</a:t>
            </a:r>
          </a:p>
          <a:p>
            <a:pPr marL="514350" indent="-514350">
              <a:spcBef>
                <a:spcPts val="600"/>
              </a:spcBef>
              <a:buFont typeface="Arial" panose="020B0604020202020204" pitchFamily="34" charset="0"/>
              <a:buAutoNum type="arabicPeriod"/>
            </a:pPr>
            <a:r>
              <a:rPr lang="en-GB" sz="1800">
                <a:solidFill>
                  <a:schemeClr val="tx1"/>
                </a:solidFill>
              </a:rPr>
              <a:t>Purchase Order Process</a:t>
            </a:r>
          </a:p>
          <a:p>
            <a:pPr marL="514350" indent="-514350">
              <a:spcBef>
                <a:spcPts val="600"/>
              </a:spcBef>
              <a:buFont typeface="Arial" panose="020B0604020202020204" pitchFamily="34" charset="0"/>
              <a:buAutoNum type="arabicPeriod"/>
            </a:pPr>
            <a:r>
              <a:rPr lang="en-GB" sz="1800">
                <a:solidFill>
                  <a:schemeClr val="tx1"/>
                </a:solidFill>
              </a:rPr>
              <a:t>Questions</a:t>
            </a:r>
          </a:p>
          <a:p>
            <a:pPr marL="514350" indent="-514350">
              <a:spcBef>
                <a:spcPts val="600"/>
              </a:spcBef>
              <a:buFont typeface="Arial" panose="020B0604020202020204" pitchFamily="34" charset="0"/>
              <a:buAutoNum type="arabicPeriod"/>
            </a:pPr>
            <a:endParaRPr lang="en-GB" sz="1800">
              <a:solidFill>
                <a:schemeClr val="tx1"/>
              </a:solidFill>
            </a:endParaRPr>
          </a:p>
          <a:p>
            <a:pPr marL="514350" indent="-514350">
              <a:spcBef>
                <a:spcPts val="600"/>
              </a:spcBef>
              <a:buFont typeface="Arial" panose="020B0604020202020204" pitchFamily="34" charset="0"/>
              <a:buAutoNum type="arabicPeriod"/>
            </a:pPr>
            <a:endParaRPr lang="en-GB" sz="1800">
              <a:solidFill>
                <a:schemeClr val="tx1"/>
              </a:solidFill>
            </a:endParaRPr>
          </a:p>
          <a:p>
            <a:pPr marL="0" indent="0">
              <a:buFont typeface="Arial" panose="020B0604020202020204" pitchFamily="34" charset="0"/>
              <a:buNone/>
            </a:pPr>
            <a:endParaRPr lang="en-US" sz="1800"/>
          </a:p>
        </p:txBody>
      </p:sp>
    </p:spTree>
    <p:extLst>
      <p:ext uri="{BB962C8B-B14F-4D97-AF65-F5344CB8AC3E}">
        <p14:creationId xmlns:p14="http://schemas.microsoft.com/office/powerpoint/2010/main" val="302442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96262-E494-87FD-B882-4EC6C80EB26E}"/>
              </a:ext>
            </a:extLst>
          </p:cNvPr>
          <p:cNvSpPr>
            <a:spLocks noGrp="1"/>
          </p:cNvSpPr>
          <p:nvPr>
            <p:ph type="title"/>
          </p:nvPr>
        </p:nvSpPr>
        <p:spPr/>
        <p:txBody>
          <a:bodyPr/>
          <a:lstStyle/>
          <a:p>
            <a:r>
              <a:rPr lang="en-US"/>
              <a:t>KPIs</a:t>
            </a:r>
          </a:p>
        </p:txBody>
      </p:sp>
      <p:pic>
        <p:nvPicPr>
          <p:cNvPr id="6" name="Content Placeholder 5">
            <a:extLst>
              <a:ext uri="{FF2B5EF4-FFF2-40B4-BE49-F238E27FC236}">
                <a16:creationId xmlns:a16="http://schemas.microsoft.com/office/drawing/2014/main" id="{D7536F08-83D8-CE21-044E-B0F42CAADB03}"/>
              </a:ext>
            </a:extLst>
          </p:cNvPr>
          <p:cNvPicPr>
            <a:picLocks noGrp="1" noChangeAspect="1"/>
          </p:cNvPicPr>
          <p:nvPr>
            <p:ph idx="1"/>
          </p:nvPr>
        </p:nvPicPr>
        <p:blipFill>
          <a:blip r:embed="rId2"/>
          <a:stretch>
            <a:fillRect/>
          </a:stretch>
        </p:blipFill>
        <p:spPr>
          <a:xfrm>
            <a:off x="930275" y="1735138"/>
            <a:ext cx="10239375" cy="3438525"/>
          </a:xfrm>
        </p:spPr>
      </p:pic>
      <p:sp>
        <p:nvSpPr>
          <p:cNvPr id="4" name="Slide Number Placeholder 3">
            <a:extLst>
              <a:ext uri="{FF2B5EF4-FFF2-40B4-BE49-F238E27FC236}">
                <a16:creationId xmlns:a16="http://schemas.microsoft.com/office/drawing/2014/main" id="{9FC1E1EF-D40D-1174-0219-5A18F2523BA3}"/>
              </a:ext>
            </a:extLst>
          </p:cNvPr>
          <p:cNvSpPr>
            <a:spLocks noGrp="1"/>
          </p:cNvSpPr>
          <p:nvPr>
            <p:ph type="sldNum" sz="quarter" idx="12"/>
          </p:nvPr>
        </p:nvSpPr>
        <p:spPr/>
        <p:txBody>
          <a:bodyPr/>
          <a:lstStyle/>
          <a:p>
            <a:fld id="{5B22A346-9BD4-40D2-98DB-F613D1B48033}" type="slidenum">
              <a:rPr lang="en-US" smtClean="0"/>
              <a:pPr/>
              <a:t>20</a:t>
            </a:fld>
            <a:endParaRPr lang="en-US"/>
          </a:p>
        </p:txBody>
      </p:sp>
    </p:spTree>
    <p:extLst>
      <p:ext uri="{BB962C8B-B14F-4D97-AF65-F5344CB8AC3E}">
        <p14:creationId xmlns:p14="http://schemas.microsoft.com/office/powerpoint/2010/main" val="2439809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4FDFD-9294-2393-9278-1EBDBF6D575A}"/>
              </a:ext>
            </a:extLst>
          </p:cNvPr>
          <p:cNvSpPr>
            <a:spLocks noGrp="1"/>
          </p:cNvSpPr>
          <p:nvPr>
            <p:ph type="title"/>
          </p:nvPr>
        </p:nvSpPr>
        <p:spPr>
          <a:xfrm>
            <a:off x="334347" y="228885"/>
            <a:ext cx="3836437" cy="493623"/>
          </a:xfrm>
        </p:spPr>
        <p:txBody>
          <a:bodyPr/>
          <a:lstStyle/>
          <a:p>
            <a:r>
              <a:rPr lang="en-US" sz="2400"/>
              <a:t>Annex 7 – Vehicle Inspection Checklist</a:t>
            </a:r>
          </a:p>
        </p:txBody>
      </p:sp>
      <p:pic>
        <p:nvPicPr>
          <p:cNvPr id="6" name="Content Placeholder 5">
            <a:extLst>
              <a:ext uri="{FF2B5EF4-FFF2-40B4-BE49-F238E27FC236}">
                <a16:creationId xmlns:a16="http://schemas.microsoft.com/office/drawing/2014/main" id="{93125349-BC77-FE28-7FA7-E2CDE38F78CA}"/>
              </a:ext>
            </a:extLst>
          </p:cNvPr>
          <p:cNvPicPr>
            <a:picLocks noGrp="1" noChangeAspect="1"/>
          </p:cNvPicPr>
          <p:nvPr>
            <p:ph idx="1"/>
          </p:nvPr>
        </p:nvPicPr>
        <p:blipFill>
          <a:blip r:embed="rId2"/>
          <a:stretch>
            <a:fillRect/>
          </a:stretch>
        </p:blipFill>
        <p:spPr>
          <a:xfrm>
            <a:off x="3614783" y="228885"/>
            <a:ext cx="5700667" cy="5957387"/>
          </a:xfrm>
        </p:spPr>
      </p:pic>
      <p:sp>
        <p:nvSpPr>
          <p:cNvPr id="4" name="Slide Number Placeholder 3">
            <a:extLst>
              <a:ext uri="{FF2B5EF4-FFF2-40B4-BE49-F238E27FC236}">
                <a16:creationId xmlns:a16="http://schemas.microsoft.com/office/drawing/2014/main" id="{405FDA71-53C9-D1D8-10CB-234F4B86EDA8}"/>
              </a:ext>
            </a:extLst>
          </p:cNvPr>
          <p:cNvSpPr>
            <a:spLocks noGrp="1"/>
          </p:cNvSpPr>
          <p:nvPr>
            <p:ph type="sldNum" sz="quarter" idx="12"/>
          </p:nvPr>
        </p:nvSpPr>
        <p:spPr/>
        <p:txBody>
          <a:bodyPr/>
          <a:lstStyle/>
          <a:p>
            <a:fld id="{5B22A346-9BD4-40D2-98DB-F613D1B48033}" type="slidenum">
              <a:rPr lang="en-US" smtClean="0"/>
              <a:pPr/>
              <a:t>21</a:t>
            </a:fld>
            <a:endParaRPr lang="en-US"/>
          </a:p>
        </p:txBody>
      </p:sp>
    </p:spTree>
    <p:extLst>
      <p:ext uri="{BB962C8B-B14F-4D97-AF65-F5344CB8AC3E}">
        <p14:creationId xmlns:p14="http://schemas.microsoft.com/office/powerpoint/2010/main" val="272549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3FC15-DA38-E128-13EC-E6E821F96CAE}"/>
              </a:ext>
            </a:extLst>
          </p:cNvPr>
          <p:cNvSpPr>
            <a:spLocks noGrp="1"/>
          </p:cNvSpPr>
          <p:nvPr>
            <p:ph type="title"/>
          </p:nvPr>
        </p:nvSpPr>
        <p:spPr>
          <a:xfrm>
            <a:off x="381000" y="234822"/>
            <a:ext cx="11338560" cy="493623"/>
          </a:xfrm>
        </p:spPr>
        <p:txBody>
          <a:bodyPr>
            <a:normAutofit/>
          </a:bodyPr>
          <a:lstStyle/>
          <a:p>
            <a:r>
              <a:rPr lang="en-US" sz="2400" b="1"/>
              <a:t>Purchase Order Process Flow</a:t>
            </a:r>
          </a:p>
        </p:txBody>
      </p:sp>
      <p:sp>
        <p:nvSpPr>
          <p:cNvPr id="4" name="Slide Number Placeholder 3">
            <a:extLst>
              <a:ext uri="{FF2B5EF4-FFF2-40B4-BE49-F238E27FC236}">
                <a16:creationId xmlns:a16="http://schemas.microsoft.com/office/drawing/2014/main" id="{08AE8C0B-9FD9-4AD4-9BFB-3B1CFCF1F6FC}"/>
              </a:ext>
            </a:extLst>
          </p:cNvPr>
          <p:cNvSpPr>
            <a:spLocks noGrp="1"/>
          </p:cNvSpPr>
          <p:nvPr>
            <p:ph type="sldNum" sz="quarter" idx="12"/>
          </p:nvPr>
        </p:nvSpPr>
        <p:spPr>
          <a:xfrm>
            <a:off x="9315450" y="6403853"/>
            <a:ext cx="2743200" cy="365125"/>
          </a:xfrm>
        </p:spPr>
        <p:txBody>
          <a:bodyPr anchor="ctr">
            <a:normAutofit/>
          </a:bodyPr>
          <a:lstStyle/>
          <a:p>
            <a:pPr>
              <a:spcAft>
                <a:spcPts val="600"/>
              </a:spcAft>
            </a:pPr>
            <a:fld id="{35B6E5A0-E4B5-4D69-B89F-7DC6A31D35A3}" type="slidenum">
              <a:rPr lang="en-US" smtClean="0"/>
              <a:pPr>
                <a:spcAft>
                  <a:spcPts val="600"/>
                </a:spcAft>
              </a:pPr>
              <a:t>22</a:t>
            </a:fld>
            <a:endParaRPr lang="en-US"/>
          </a:p>
        </p:txBody>
      </p:sp>
      <p:graphicFrame>
        <p:nvGraphicFramePr>
          <p:cNvPr id="3" name="Content Placeholder 4">
            <a:extLst>
              <a:ext uri="{FF2B5EF4-FFF2-40B4-BE49-F238E27FC236}">
                <a16:creationId xmlns:a16="http://schemas.microsoft.com/office/drawing/2014/main" id="{A4022FC4-8D1A-D611-8EC6-FB04BA2B9EA5}"/>
              </a:ext>
            </a:extLst>
          </p:cNvPr>
          <p:cNvGraphicFramePr>
            <a:graphicFrameLocks noGrp="1"/>
          </p:cNvGraphicFramePr>
          <p:nvPr>
            <p:ph idx="1"/>
            <p:extLst>
              <p:ext uri="{D42A27DB-BD31-4B8C-83A1-F6EECF244321}">
                <p14:modId xmlns:p14="http://schemas.microsoft.com/office/powerpoint/2010/main" val="2013402313"/>
              </p:ext>
            </p:extLst>
          </p:nvPr>
        </p:nvGraphicFramePr>
        <p:xfrm>
          <a:off x="567690" y="728445"/>
          <a:ext cx="10965180" cy="54011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584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85F34-A831-F62C-9668-C8B36F70ACA5}"/>
              </a:ext>
            </a:extLst>
          </p:cNvPr>
          <p:cNvSpPr>
            <a:spLocks noGrp="1"/>
          </p:cNvSpPr>
          <p:nvPr>
            <p:ph type="title"/>
          </p:nvPr>
        </p:nvSpPr>
        <p:spPr/>
        <p:txBody>
          <a:bodyPr/>
          <a:lstStyle/>
          <a:p>
            <a:r>
              <a:rPr lang="en-US"/>
              <a:t>Important!</a:t>
            </a:r>
          </a:p>
        </p:txBody>
      </p:sp>
      <p:sp>
        <p:nvSpPr>
          <p:cNvPr id="3" name="Content Placeholder 2">
            <a:extLst>
              <a:ext uri="{FF2B5EF4-FFF2-40B4-BE49-F238E27FC236}">
                <a16:creationId xmlns:a16="http://schemas.microsoft.com/office/drawing/2014/main" id="{C20A17BB-8ACF-F615-7B8D-951CA19480E6}"/>
              </a:ext>
            </a:extLst>
          </p:cNvPr>
          <p:cNvSpPr>
            <a:spLocks noGrp="1"/>
          </p:cNvSpPr>
          <p:nvPr>
            <p:ph idx="1"/>
          </p:nvPr>
        </p:nvSpPr>
        <p:spPr>
          <a:xfrm>
            <a:off x="381000" y="1083691"/>
            <a:ext cx="11338560" cy="5225669"/>
          </a:xfrm>
        </p:spPr>
        <p:txBody>
          <a:bodyPr/>
          <a:lstStyle/>
          <a:p>
            <a:r>
              <a:rPr lang="en-US" sz="2400"/>
              <a:t>At the rates proposed, Offerors should be prepared, if awarded an IQS as a result of this solicitation, to meet the requirements of the technical scope of work at the proposed </a:t>
            </a:r>
            <a:r>
              <a:rPr lang="en-US" sz="2400" b="1"/>
              <a:t>fixed</a:t>
            </a:r>
            <a:r>
              <a:rPr lang="en-US" sz="2400"/>
              <a:t> rates.</a:t>
            </a:r>
          </a:p>
          <a:p>
            <a:r>
              <a:rPr lang="en-US" sz="2400"/>
              <a:t>This includes, but is not limited to, providing the following at the fixed rates:</a:t>
            </a:r>
          </a:p>
          <a:p>
            <a:pPr lvl="1"/>
            <a:r>
              <a:rPr lang="en-US" sz="2000"/>
              <a:t>Clean, containerized, well-maintained vehicles that meet the requirements of Annex 7;</a:t>
            </a:r>
          </a:p>
          <a:p>
            <a:pPr lvl="1"/>
            <a:r>
              <a:rPr lang="en-US" sz="2000"/>
              <a:t>To be positioned </a:t>
            </a:r>
            <a:r>
              <a:rPr lang="en-US" sz="2000" b="1"/>
              <a:t>within 48 hours </a:t>
            </a:r>
            <a:r>
              <a:rPr lang="en-US" sz="2000"/>
              <a:t>of a request for vehicles issued under an approved purchase order;</a:t>
            </a:r>
          </a:p>
          <a:p>
            <a:pPr lvl="1"/>
            <a:r>
              <a:rPr lang="en-US" sz="2000"/>
              <a:t>With GPS tracking;</a:t>
            </a:r>
          </a:p>
          <a:p>
            <a:pPr lvl="1"/>
            <a:r>
              <a:rPr lang="en-US" sz="2000"/>
              <a:t>With a minimum of 15% of directly-owned fleet;</a:t>
            </a:r>
          </a:p>
          <a:p>
            <a:pPr lvl="1"/>
            <a:r>
              <a:rPr lang="en-US" sz="2000"/>
              <a:t>With qualified drivers that are proficient in English and can manage proof of delivery documentation;</a:t>
            </a:r>
          </a:p>
          <a:p>
            <a:pPr lvl="1"/>
            <a:r>
              <a:rPr lang="en-US" sz="2000"/>
              <a:t>With a qualified logistics person based at the hub that can support logistics management.</a:t>
            </a:r>
          </a:p>
          <a:p>
            <a:r>
              <a:rPr lang="en-US" sz="2400"/>
              <a:t>Offerors are strongly encouraged to propose their best and most competitive prices for distribution services that meet the technical scope. </a:t>
            </a:r>
          </a:p>
          <a:p>
            <a:pPr lvl="1"/>
            <a:endParaRPr lang="en-US"/>
          </a:p>
        </p:txBody>
      </p:sp>
      <p:sp>
        <p:nvSpPr>
          <p:cNvPr id="4" name="Slide Number Placeholder 3">
            <a:extLst>
              <a:ext uri="{FF2B5EF4-FFF2-40B4-BE49-F238E27FC236}">
                <a16:creationId xmlns:a16="http://schemas.microsoft.com/office/drawing/2014/main" id="{DB019447-B76C-A01E-8ED9-E0C883829957}"/>
              </a:ext>
            </a:extLst>
          </p:cNvPr>
          <p:cNvSpPr>
            <a:spLocks noGrp="1"/>
          </p:cNvSpPr>
          <p:nvPr>
            <p:ph type="sldNum" sz="quarter" idx="12"/>
          </p:nvPr>
        </p:nvSpPr>
        <p:spPr/>
        <p:txBody>
          <a:bodyPr/>
          <a:lstStyle/>
          <a:p>
            <a:fld id="{5B22A346-9BD4-40D2-98DB-F613D1B48033}" type="slidenum">
              <a:rPr lang="en-US" smtClean="0"/>
              <a:pPr/>
              <a:t>23</a:t>
            </a:fld>
            <a:endParaRPr lang="en-US"/>
          </a:p>
        </p:txBody>
      </p:sp>
    </p:spTree>
    <p:extLst>
      <p:ext uri="{BB962C8B-B14F-4D97-AF65-F5344CB8AC3E}">
        <p14:creationId xmlns:p14="http://schemas.microsoft.com/office/powerpoint/2010/main" val="2690068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85F34-A831-F62C-9668-C8B36F70ACA5}"/>
              </a:ext>
            </a:extLst>
          </p:cNvPr>
          <p:cNvSpPr>
            <a:spLocks noGrp="1"/>
          </p:cNvSpPr>
          <p:nvPr>
            <p:ph type="title"/>
          </p:nvPr>
        </p:nvSpPr>
        <p:spPr/>
        <p:txBody>
          <a:bodyPr/>
          <a:lstStyle/>
          <a:p>
            <a:r>
              <a:rPr lang="en-US"/>
              <a:t>Instructions for the Submission of Electronic Copies</a:t>
            </a:r>
          </a:p>
        </p:txBody>
      </p:sp>
      <p:sp>
        <p:nvSpPr>
          <p:cNvPr id="3" name="Content Placeholder 2">
            <a:extLst>
              <a:ext uri="{FF2B5EF4-FFF2-40B4-BE49-F238E27FC236}">
                <a16:creationId xmlns:a16="http://schemas.microsoft.com/office/drawing/2014/main" id="{C20A17BB-8ACF-F615-7B8D-951CA19480E6}"/>
              </a:ext>
            </a:extLst>
          </p:cNvPr>
          <p:cNvSpPr>
            <a:spLocks noGrp="1"/>
          </p:cNvSpPr>
          <p:nvPr>
            <p:ph idx="1"/>
          </p:nvPr>
        </p:nvSpPr>
        <p:spPr>
          <a:xfrm>
            <a:off x="381000" y="1083691"/>
            <a:ext cx="11338560" cy="5225669"/>
          </a:xfrm>
        </p:spPr>
        <p:txBody>
          <a:bodyPr/>
          <a:lstStyle/>
          <a:p>
            <a:r>
              <a:rPr lang="en-US" sz="2400"/>
              <a:t>Separate technical and cost proposals must be submitted by email to the point of contact and email address by no later than the time and date specified in I.2 Offer Deadline, November 3, 2024.</a:t>
            </a:r>
          </a:p>
          <a:p>
            <a:r>
              <a:rPr lang="en-US" sz="2400"/>
              <a:t>The Offeror must submit the proposal electronically with up to three (3) attachments (5 MB limit per attachment) per email compatible with MS Word, MS Excel, readable format, or Adobe Portable Document (PDF) format in a Microsoft XP environment.</a:t>
            </a:r>
          </a:p>
          <a:p>
            <a:r>
              <a:rPr lang="en-US" sz="2400"/>
              <a:t>Offerors must submit a separate cover email without any attachments to delineate the quantity and content of emails to expect with attachments, for clarity of submission.</a:t>
            </a:r>
          </a:p>
          <a:p>
            <a:r>
              <a:rPr lang="en-US" sz="2400"/>
              <a:t>Offerors must not submit zipped files. Those pages requiring original signatures should be signed by using e-signatures.</a:t>
            </a:r>
          </a:p>
        </p:txBody>
      </p:sp>
      <p:sp>
        <p:nvSpPr>
          <p:cNvPr id="4" name="Slide Number Placeholder 3">
            <a:extLst>
              <a:ext uri="{FF2B5EF4-FFF2-40B4-BE49-F238E27FC236}">
                <a16:creationId xmlns:a16="http://schemas.microsoft.com/office/drawing/2014/main" id="{DB019447-B76C-A01E-8ED9-E0C883829957}"/>
              </a:ext>
            </a:extLst>
          </p:cNvPr>
          <p:cNvSpPr>
            <a:spLocks noGrp="1"/>
          </p:cNvSpPr>
          <p:nvPr>
            <p:ph type="sldNum" sz="quarter" idx="12"/>
          </p:nvPr>
        </p:nvSpPr>
        <p:spPr/>
        <p:txBody>
          <a:bodyPr/>
          <a:lstStyle/>
          <a:p>
            <a:fld id="{5B22A346-9BD4-40D2-98DB-F613D1B48033}" type="slidenum">
              <a:rPr lang="en-US" smtClean="0"/>
              <a:pPr/>
              <a:t>24</a:t>
            </a:fld>
            <a:endParaRPr lang="en-US"/>
          </a:p>
        </p:txBody>
      </p:sp>
    </p:spTree>
    <p:extLst>
      <p:ext uri="{BB962C8B-B14F-4D97-AF65-F5344CB8AC3E}">
        <p14:creationId xmlns:p14="http://schemas.microsoft.com/office/powerpoint/2010/main" val="602247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3FC15-DA38-E128-13EC-E6E821F96CAE}"/>
              </a:ext>
            </a:extLst>
          </p:cNvPr>
          <p:cNvSpPr>
            <a:spLocks noGrp="1"/>
          </p:cNvSpPr>
          <p:nvPr>
            <p:ph type="title"/>
          </p:nvPr>
        </p:nvSpPr>
        <p:spPr>
          <a:xfrm>
            <a:off x="381000" y="384048"/>
            <a:ext cx="11338560" cy="493623"/>
          </a:xfrm>
        </p:spPr>
        <p:txBody>
          <a:bodyPr>
            <a:normAutofit/>
          </a:bodyPr>
          <a:lstStyle/>
          <a:p>
            <a:r>
              <a:rPr lang="en-GB" sz="2400" b="1"/>
              <a:t>Any Questions?</a:t>
            </a:r>
            <a:endParaRPr lang="en-US" sz="2400" b="1"/>
          </a:p>
        </p:txBody>
      </p:sp>
      <p:sp>
        <p:nvSpPr>
          <p:cNvPr id="4" name="Slide Number Placeholder 3">
            <a:extLst>
              <a:ext uri="{FF2B5EF4-FFF2-40B4-BE49-F238E27FC236}">
                <a16:creationId xmlns:a16="http://schemas.microsoft.com/office/drawing/2014/main" id="{08AE8C0B-9FD9-4AD4-9BFB-3B1CFCF1F6FC}"/>
              </a:ext>
            </a:extLst>
          </p:cNvPr>
          <p:cNvSpPr>
            <a:spLocks noGrp="1"/>
          </p:cNvSpPr>
          <p:nvPr>
            <p:ph type="sldNum" sz="quarter" idx="12"/>
          </p:nvPr>
        </p:nvSpPr>
        <p:spPr>
          <a:xfrm>
            <a:off x="9315450" y="6403853"/>
            <a:ext cx="2743200" cy="365125"/>
          </a:xfrm>
        </p:spPr>
        <p:txBody>
          <a:bodyPr anchor="ctr">
            <a:normAutofit/>
          </a:bodyPr>
          <a:lstStyle/>
          <a:p>
            <a:pPr>
              <a:spcAft>
                <a:spcPts val="600"/>
              </a:spcAft>
            </a:pPr>
            <a:fld id="{35B6E5A0-E4B5-4D69-B89F-7DC6A31D35A3}" type="slidenum">
              <a:rPr lang="en-US" smtClean="0"/>
              <a:pPr>
                <a:spcAft>
                  <a:spcPts val="600"/>
                </a:spcAft>
              </a:pPr>
              <a:t>25</a:t>
            </a:fld>
            <a:endParaRPr lang="en-US"/>
          </a:p>
        </p:txBody>
      </p:sp>
    </p:spTree>
    <p:extLst>
      <p:ext uri="{BB962C8B-B14F-4D97-AF65-F5344CB8AC3E}">
        <p14:creationId xmlns:p14="http://schemas.microsoft.com/office/powerpoint/2010/main" val="1032027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F90ABD-6EA1-870D-4F83-0C6E6B367A48}"/>
              </a:ext>
            </a:extLst>
          </p:cNvPr>
          <p:cNvSpPr>
            <a:spLocks noGrp="1"/>
          </p:cNvSpPr>
          <p:nvPr>
            <p:ph type="body" sz="quarter" idx="11"/>
          </p:nvPr>
        </p:nvSpPr>
        <p:spPr/>
        <p:txBody>
          <a:bodyPr/>
          <a:lstStyle/>
          <a:p>
            <a:r>
              <a:rPr lang="en-US"/>
              <a:t>Thank you</a:t>
            </a:r>
          </a:p>
        </p:txBody>
      </p:sp>
    </p:spTree>
    <p:extLst>
      <p:ext uri="{BB962C8B-B14F-4D97-AF65-F5344CB8AC3E}">
        <p14:creationId xmlns:p14="http://schemas.microsoft.com/office/powerpoint/2010/main" val="1119830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itle 1">
            <a:extLst>
              <a:ext uri="{FF2B5EF4-FFF2-40B4-BE49-F238E27FC236}">
                <a16:creationId xmlns:a16="http://schemas.microsoft.com/office/drawing/2014/main" id="{52160EB2-DFB2-29AF-A8D5-EEA8A68698E1}"/>
              </a:ext>
            </a:extLst>
          </p:cNvPr>
          <p:cNvSpPr>
            <a:spLocks noGrp="1"/>
          </p:cNvSpPr>
          <p:nvPr>
            <p:ph type="title"/>
          </p:nvPr>
        </p:nvSpPr>
        <p:spPr>
          <a:xfrm>
            <a:off x="380999" y="359334"/>
            <a:ext cx="11338560" cy="493623"/>
          </a:xfrm>
        </p:spPr>
        <p:txBody>
          <a:bodyPr>
            <a:normAutofit/>
          </a:bodyPr>
          <a:lstStyle/>
          <a:p>
            <a:r>
              <a:rPr lang="en-US" sz="2800" b="1"/>
              <a:t>Welcoming Remarks/Project Overview</a:t>
            </a:r>
            <a:endParaRPr lang="en-US" sz="2800" b="1">
              <a:latin typeface="Gill Sans MT" panose="020B0502020104020203" pitchFamily="34" charset="0"/>
            </a:endParaRPr>
          </a:p>
        </p:txBody>
      </p:sp>
      <p:sp>
        <p:nvSpPr>
          <p:cNvPr id="4" name="Slide Number Placeholder 3">
            <a:extLst>
              <a:ext uri="{FF2B5EF4-FFF2-40B4-BE49-F238E27FC236}">
                <a16:creationId xmlns:a16="http://schemas.microsoft.com/office/drawing/2014/main" id="{36FED6EC-0767-41C0-9C0D-1323E146B9AF}"/>
              </a:ext>
            </a:extLst>
          </p:cNvPr>
          <p:cNvSpPr>
            <a:spLocks noGrp="1"/>
          </p:cNvSpPr>
          <p:nvPr>
            <p:ph type="sldNum" sz="quarter" idx="12"/>
          </p:nvPr>
        </p:nvSpPr>
        <p:spPr>
          <a:xfrm>
            <a:off x="9315450" y="6403853"/>
            <a:ext cx="2743200"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35B6E5A0-E4B5-4D69-B89F-7DC6A31D35A3}" type="slidenum">
              <a:rPr kumimoji="0" lang="en-US" b="1"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3</a:t>
            </a:fld>
            <a:endParaRPr kumimoji="0" lang="en-US" b="1" i="0" u="none" strike="noStrike" kern="1200" cap="none" spc="0" normalizeH="0" baseline="0" noProof="0">
              <a:ln>
                <a:noFill/>
              </a:ln>
              <a:effectLst/>
              <a:uLnTx/>
              <a:uFillTx/>
            </a:endParaRPr>
          </a:p>
        </p:txBody>
      </p:sp>
      <p:sp>
        <p:nvSpPr>
          <p:cNvPr id="7" name="TextBox 6">
            <a:extLst>
              <a:ext uri="{FF2B5EF4-FFF2-40B4-BE49-F238E27FC236}">
                <a16:creationId xmlns:a16="http://schemas.microsoft.com/office/drawing/2014/main" id="{FC53DC5A-ED0D-3B9A-4E3E-B8EDB52365EA}"/>
              </a:ext>
            </a:extLst>
          </p:cNvPr>
          <p:cNvSpPr txBox="1"/>
          <p:nvPr/>
        </p:nvSpPr>
        <p:spPr>
          <a:xfrm>
            <a:off x="6232525" y="4624050"/>
            <a:ext cx="5486400" cy="400110"/>
          </a:xfrm>
          <a:prstGeom prst="rect">
            <a:avLst/>
          </a:prstGeom>
          <a:noFill/>
        </p:spPr>
        <p:txBody>
          <a:bodyPr wrap="square">
            <a:spAutoFit/>
          </a:bodyPr>
          <a:lstStyle/>
          <a:p>
            <a:r>
              <a:rPr lang="en-US" sz="1000">
                <a:solidFill>
                  <a:srgbClr val="002060"/>
                </a:solidFill>
                <a:latin typeface="Arial" panose="020B0604020202020204" pitchFamily="34" charset="0"/>
                <a:cs typeface="Arial" panose="020B0604020202020204" pitchFamily="34" charset="0"/>
              </a:rPr>
              <a:t>A 3PL truck completes the distribution cycle from Luanshya Hub to Twapia Urban Health Center in Ndola.</a:t>
            </a:r>
          </a:p>
        </p:txBody>
      </p:sp>
      <p:sp>
        <p:nvSpPr>
          <p:cNvPr id="8" name="Content Placeholder 7">
            <a:extLst>
              <a:ext uri="{FF2B5EF4-FFF2-40B4-BE49-F238E27FC236}">
                <a16:creationId xmlns:a16="http://schemas.microsoft.com/office/drawing/2014/main" id="{3C5DCAAC-259F-A08C-F4CE-D316A5FB58CC}"/>
              </a:ext>
            </a:extLst>
          </p:cNvPr>
          <p:cNvSpPr>
            <a:spLocks noGrp="1"/>
          </p:cNvSpPr>
          <p:nvPr>
            <p:ph sz="half" idx="1"/>
          </p:nvPr>
        </p:nvSpPr>
        <p:spPr>
          <a:xfrm>
            <a:off x="380999" y="1185137"/>
            <a:ext cx="5577842" cy="4886536"/>
          </a:xfrm>
        </p:spPr>
        <p:txBody>
          <a:bodyPr lIns="91440" tIns="45720" rIns="91440" bIns="45720" anchor="t"/>
          <a:lstStyle/>
          <a:p>
            <a:pPr marL="227965" indent="-227965"/>
            <a:r>
              <a:rPr lang="en-US" sz="2000">
                <a:solidFill>
                  <a:schemeClr val="tx2">
                    <a:lumMod val="50000"/>
                  </a:schemeClr>
                </a:solidFill>
                <a:latin typeface="Gill Sans MT"/>
                <a:cs typeface="+mn-cs"/>
              </a:rPr>
              <a:t>USAID-funded project </a:t>
            </a:r>
            <a:endParaRPr lang="en-US" sz="2000">
              <a:solidFill>
                <a:schemeClr val="tx2">
                  <a:lumMod val="50000"/>
                </a:schemeClr>
              </a:solidFill>
              <a:cs typeface="+mn-cs"/>
            </a:endParaRPr>
          </a:p>
          <a:p>
            <a:pPr marL="227965" indent="-227965"/>
            <a:r>
              <a:rPr lang="en-US" sz="2000">
                <a:solidFill>
                  <a:schemeClr val="tx2">
                    <a:lumMod val="50000"/>
                  </a:schemeClr>
                </a:solidFill>
                <a:latin typeface="Gill Sans MT"/>
                <a:cs typeface="+mn-cs"/>
              </a:rPr>
              <a:t>27 staff in Zambia</a:t>
            </a:r>
          </a:p>
          <a:p>
            <a:pPr marL="227965" indent="-227965"/>
            <a:r>
              <a:rPr lang="en-US" sz="2000">
                <a:solidFill>
                  <a:schemeClr val="tx2">
                    <a:lumMod val="50000"/>
                  </a:schemeClr>
                </a:solidFill>
                <a:latin typeface="Gill Sans MT"/>
                <a:cs typeface="+mn-cs"/>
              </a:rPr>
              <a:t>In Lusaka and ZAMMSA Hubs across 5 provinces</a:t>
            </a:r>
          </a:p>
          <a:p>
            <a:pPr marL="227965" indent="-227965"/>
            <a:r>
              <a:rPr lang="en-US" sz="2000">
                <a:solidFill>
                  <a:schemeClr val="tx2">
                    <a:lumMod val="50000"/>
                  </a:schemeClr>
                </a:solidFill>
                <a:latin typeface="Arial"/>
                <a:cs typeface="Arial"/>
              </a:rPr>
              <a:t>5-year project (November 2022 to November 2027)</a:t>
            </a:r>
          </a:p>
          <a:p>
            <a:pPr marL="227965" indent="-227965"/>
            <a:r>
              <a:rPr lang="en-US" sz="2000">
                <a:solidFill>
                  <a:schemeClr val="tx2">
                    <a:lumMod val="50000"/>
                  </a:schemeClr>
                </a:solidFill>
                <a:latin typeface="Arial"/>
                <a:cs typeface="Arial"/>
              </a:rPr>
              <a:t>In collaboration with the Zambia Medicines and Medical Supplies Agency (ZAMMSA) and the Zambian Ministry of Health (MOH), USAID PASCO is a commodity distribution project that works to create sustainable access to health commodities at the last mile by enhancing the use of private sector, third-party logistics (3PL) providers in Zambia’s national health supply chain.</a:t>
            </a:r>
          </a:p>
          <a:p>
            <a:pPr marL="227965" indent="-227965"/>
            <a:endParaRPr lang="en-ZM"/>
          </a:p>
        </p:txBody>
      </p:sp>
      <p:pic>
        <p:nvPicPr>
          <p:cNvPr id="6" name="Content Placeholder 5">
            <a:extLst>
              <a:ext uri="{FF2B5EF4-FFF2-40B4-BE49-F238E27FC236}">
                <a16:creationId xmlns:a16="http://schemas.microsoft.com/office/drawing/2014/main" id="{31C101BB-7F0E-57F5-4801-B8326FDECE51}"/>
              </a:ext>
            </a:extLst>
          </p:cNvPr>
          <p:cNvPicPr>
            <a:picLocks noGrp="1" noChangeAspect="1"/>
          </p:cNvPicPr>
          <p:nvPr>
            <p:ph sz="half" idx="2"/>
          </p:nvPr>
        </p:nvPicPr>
        <p:blipFill>
          <a:blip r:embed="rId2"/>
          <a:stretch>
            <a:fillRect/>
          </a:stretch>
        </p:blipFill>
        <p:spPr>
          <a:xfrm>
            <a:off x="6232525" y="2329201"/>
            <a:ext cx="5486400" cy="2294849"/>
          </a:xfrm>
          <a:prstGeom prst="rect">
            <a:avLst/>
          </a:prstGeom>
        </p:spPr>
      </p:pic>
    </p:spTree>
    <p:extLst>
      <p:ext uri="{BB962C8B-B14F-4D97-AF65-F5344CB8AC3E}">
        <p14:creationId xmlns:p14="http://schemas.microsoft.com/office/powerpoint/2010/main" val="1274745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AF3F9-0ECC-DC85-ABE3-988CB27546AB}"/>
              </a:ext>
            </a:extLst>
          </p:cNvPr>
          <p:cNvSpPr>
            <a:spLocks noGrp="1"/>
          </p:cNvSpPr>
          <p:nvPr>
            <p:ph type="title"/>
          </p:nvPr>
        </p:nvSpPr>
        <p:spPr>
          <a:xfrm>
            <a:off x="234193" y="114838"/>
            <a:ext cx="11338560" cy="1071676"/>
          </a:xfrm>
        </p:spPr>
        <p:txBody>
          <a:bodyPr>
            <a:noAutofit/>
          </a:bodyPr>
          <a:lstStyle/>
          <a:p>
            <a:r>
              <a:rPr lang="en-US" sz="3600" b="1"/>
              <a:t>Scope of 3PL last-mile distribution services</a:t>
            </a:r>
            <a:br>
              <a:rPr lang="en-US" sz="3600" b="1"/>
            </a:br>
            <a:r>
              <a:rPr lang="en-US" sz="3600" b="1"/>
              <a:t>Geographic coverage</a:t>
            </a:r>
            <a:endParaRPr lang="en-US" b="1">
              <a:latin typeface="Gill Sans MT" panose="020B0502020104020203" pitchFamily="34" charset="0"/>
            </a:endParaRPr>
          </a:p>
        </p:txBody>
      </p:sp>
      <p:sp>
        <p:nvSpPr>
          <p:cNvPr id="12" name="Content Placeholder 2">
            <a:extLst>
              <a:ext uri="{FF2B5EF4-FFF2-40B4-BE49-F238E27FC236}">
                <a16:creationId xmlns:a16="http://schemas.microsoft.com/office/drawing/2014/main" id="{6EB011AA-1A57-08BA-32C2-A2176156D22E}"/>
              </a:ext>
            </a:extLst>
          </p:cNvPr>
          <p:cNvSpPr>
            <a:spLocks noGrp="1"/>
          </p:cNvSpPr>
          <p:nvPr>
            <p:ph sz="half" idx="1"/>
          </p:nvPr>
        </p:nvSpPr>
        <p:spPr>
          <a:xfrm>
            <a:off x="314095" y="1334274"/>
            <a:ext cx="5810480" cy="4758707"/>
          </a:xfrm>
        </p:spPr>
        <p:txBody>
          <a:bodyPr lIns="91440" tIns="45720" rIns="91440" bIns="45720" anchor="t"/>
          <a:lstStyle/>
          <a:p>
            <a:r>
              <a:rPr lang="en-US" sz="2200">
                <a:solidFill>
                  <a:schemeClr val="tx2">
                    <a:lumMod val="50000"/>
                  </a:schemeClr>
                </a:solidFill>
              </a:rPr>
              <a:t>USAID PASCO provides supplemental 3PL support in all ten provinces. </a:t>
            </a:r>
          </a:p>
          <a:p>
            <a:r>
              <a:rPr lang="en-US" sz="2200">
                <a:solidFill>
                  <a:schemeClr val="tx2">
                    <a:lumMod val="50000"/>
                  </a:schemeClr>
                </a:solidFill>
              </a:rPr>
              <a:t>USAID PASCO supports ZAMMSA Hubs with last-mile operations in the Copperbelt, Luapula, Muchinga, Northern, and Western provinces.</a:t>
            </a:r>
          </a:p>
          <a:p>
            <a:r>
              <a:rPr lang="en-US" sz="2200">
                <a:solidFill>
                  <a:schemeClr val="tx2">
                    <a:lumMod val="50000"/>
                  </a:schemeClr>
                </a:solidFill>
              </a:rPr>
              <a:t>USAID PASCO's support to Lusaka and Central Province is focused on bulk distribution from ZAMMSA Central to DHOs and high-volume sites.</a:t>
            </a:r>
          </a:p>
          <a:p>
            <a:r>
              <a:rPr lang="en-US" sz="2200">
                <a:solidFill>
                  <a:schemeClr val="tx2">
                    <a:lumMod val="50000"/>
                  </a:schemeClr>
                </a:solidFill>
              </a:rPr>
              <a:t>USAID PASCO's support to the Southern, Eastern, and North-Western regions is focused on bulk deliveries from Lusaka to hubs, DHOs, and high-volume sites.</a:t>
            </a:r>
          </a:p>
        </p:txBody>
      </p:sp>
      <p:sp>
        <p:nvSpPr>
          <p:cNvPr id="4" name="Slide Number Placeholder 3">
            <a:extLst>
              <a:ext uri="{FF2B5EF4-FFF2-40B4-BE49-F238E27FC236}">
                <a16:creationId xmlns:a16="http://schemas.microsoft.com/office/drawing/2014/main" id="{F78053ED-CFC4-1461-B6C7-24FEFA431F6B}"/>
              </a:ext>
            </a:extLst>
          </p:cNvPr>
          <p:cNvSpPr>
            <a:spLocks noGrp="1"/>
          </p:cNvSpPr>
          <p:nvPr>
            <p:ph type="sldNum" sz="quarter" idx="12"/>
          </p:nvPr>
        </p:nvSpPr>
        <p:spPr>
          <a:xfrm>
            <a:off x="9315450" y="6403853"/>
            <a:ext cx="2743200" cy="365125"/>
          </a:xfrm>
        </p:spPr>
        <p:txBody>
          <a:bodyPr anchor="ctr">
            <a:normAutofit/>
          </a:bodyPr>
          <a:lstStyle/>
          <a:p>
            <a:pPr>
              <a:spcAft>
                <a:spcPts val="600"/>
              </a:spcAft>
            </a:pPr>
            <a:fld id="{5B22A346-9BD4-40D2-98DB-F613D1B48033}" type="slidenum">
              <a:rPr lang="en-US" smtClean="0"/>
              <a:pPr>
                <a:spcAft>
                  <a:spcPts val="600"/>
                </a:spcAft>
              </a:pPr>
              <a:t>4</a:t>
            </a:fld>
            <a:endParaRPr lang="en-US"/>
          </a:p>
        </p:txBody>
      </p:sp>
      <p:pic>
        <p:nvPicPr>
          <p:cNvPr id="18" name="Picture 17">
            <a:extLst>
              <a:ext uri="{FF2B5EF4-FFF2-40B4-BE49-F238E27FC236}">
                <a16:creationId xmlns:a16="http://schemas.microsoft.com/office/drawing/2014/main" id="{A45E3B4E-F5EF-7DB2-7F7C-24E7D9D4A026}"/>
              </a:ext>
            </a:extLst>
          </p:cNvPr>
          <p:cNvPicPr>
            <a:picLocks noChangeAspect="1"/>
          </p:cNvPicPr>
          <p:nvPr/>
        </p:nvPicPr>
        <p:blipFill>
          <a:blip r:embed="rId2"/>
          <a:stretch>
            <a:fillRect/>
          </a:stretch>
        </p:blipFill>
        <p:spPr>
          <a:xfrm>
            <a:off x="6124575" y="1574066"/>
            <a:ext cx="5623560" cy="3791467"/>
          </a:xfrm>
          <a:prstGeom prst="rect">
            <a:avLst/>
          </a:prstGeom>
        </p:spPr>
      </p:pic>
      <p:sp>
        <p:nvSpPr>
          <p:cNvPr id="10" name="Callout: Line 9">
            <a:extLst>
              <a:ext uri="{FF2B5EF4-FFF2-40B4-BE49-F238E27FC236}">
                <a16:creationId xmlns:a16="http://schemas.microsoft.com/office/drawing/2014/main" id="{1CF1C5AA-6F26-F7E1-57B9-4EEBE1EC5AE6}"/>
              </a:ext>
            </a:extLst>
          </p:cNvPr>
          <p:cNvSpPr/>
          <p:nvPr/>
        </p:nvSpPr>
        <p:spPr>
          <a:xfrm>
            <a:off x="10782640" y="1823418"/>
            <a:ext cx="790113" cy="226397"/>
          </a:xfrm>
          <a:prstGeom prst="borderCallout1">
            <a:avLst>
              <a:gd name="adj1" fmla="val 100310"/>
              <a:gd name="adj2" fmla="val -442"/>
              <a:gd name="adj3" fmla="val 555284"/>
              <a:gd name="adj4" fmla="val -920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Gill Sans MT"/>
                <a:ea typeface="+mn-ea"/>
                <a:cs typeface="+mn-cs"/>
              </a:rPr>
              <a:t>Mpika Hub</a:t>
            </a:r>
          </a:p>
        </p:txBody>
      </p:sp>
      <p:sp>
        <p:nvSpPr>
          <p:cNvPr id="3" name="Callout: Line 2">
            <a:extLst>
              <a:ext uri="{FF2B5EF4-FFF2-40B4-BE49-F238E27FC236}">
                <a16:creationId xmlns:a16="http://schemas.microsoft.com/office/drawing/2014/main" id="{7F1E30A7-92DA-71F6-3BCD-CF35005AC3C8}"/>
              </a:ext>
            </a:extLst>
          </p:cNvPr>
          <p:cNvSpPr/>
          <p:nvPr/>
        </p:nvSpPr>
        <p:spPr>
          <a:xfrm>
            <a:off x="8273987" y="1837676"/>
            <a:ext cx="790113" cy="226397"/>
          </a:xfrm>
          <a:prstGeom prst="borderCallout1">
            <a:avLst>
              <a:gd name="adj1" fmla="val 104392"/>
              <a:gd name="adj2" fmla="val 49126"/>
              <a:gd name="adj3" fmla="val 437276"/>
              <a:gd name="adj4" fmla="val 1311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Gill Sans MT"/>
                <a:ea typeface="+mn-ea"/>
                <a:cs typeface="+mn-cs"/>
              </a:rPr>
              <a:t>Mansa Hub</a:t>
            </a:r>
          </a:p>
        </p:txBody>
      </p:sp>
      <p:sp>
        <p:nvSpPr>
          <p:cNvPr id="5" name="Callout: Line 4">
            <a:extLst>
              <a:ext uri="{FF2B5EF4-FFF2-40B4-BE49-F238E27FC236}">
                <a16:creationId xmlns:a16="http://schemas.microsoft.com/office/drawing/2014/main" id="{17303647-A5FC-0A75-B316-6A25E2DDBFDC}"/>
              </a:ext>
            </a:extLst>
          </p:cNvPr>
          <p:cNvSpPr/>
          <p:nvPr/>
        </p:nvSpPr>
        <p:spPr>
          <a:xfrm>
            <a:off x="7808940" y="2640353"/>
            <a:ext cx="930093" cy="226397"/>
          </a:xfrm>
          <a:prstGeom prst="borderCallout1">
            <a:avLst>
              <a:gd name="adj1" fmla="val 98269"/>
              <a:gd name="adj2" fmla="val 96005"/>
              <a:gd name="adj3" fmla="val 324718"/>
              <a:gd name="adj4" fmla="val 1386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Gill Sans MT"/>
                <a:ea typeface="+mn-ea"/>
                <a:cs typeface="+mn-cs"/>
              </a:rPr>
              <a:t>Luanshya Hub</a:t>
            </a:r>
          </a:p>
        </p:txBody>
      </p:sp>
      <p:sp>
        <p:nvSpPr>
          <p:cNvPr id="6" name="Callout: Line 5">
            <a:extLst>
              <a:ext uri="{FF2B5EF4-FFF2-40B4-BE49-F238E27FC236}">
                <a16:creationId xmlns:a16="http://schemas.microsoft.com/office/drawing/2014/main" id="{8FFA9EB6-011C-22B8-842D-72353B8352B7}"/>
              </a:ext>
            </a:extLst>
          </p:cNvPr>
          <p:cNvSpPr/>
          <p:nvPr/>
        </p:nvSpPr>
        <p:spPr>
          <a:xfrm>
            <a:off x="6289460" y="2884506"/>
            <a:ext cx="941033" cy="231232"/>
          </a:xfrm>
          <a:prstGeom prst="borderCallout1">
            <a:avLst>
              <a:gd name="adj1" fmla="val 92064"/>
              <a:gd name="adj2" fmla="val 95003"/>
              <a:gd name="adj3" fmla="val 339176"/>
              <a:gd name="adj4" fmla="val 141215"/>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Gill Sans MT"/>
                <a:ea typeface="+mn-ea"/>
                <a:cs typeface="+mn-cs"/>
              </a:rPr>
              <a:t>Kabompo Hub</a:t>
            </a:r>
          </a:p>
        </p:txBody>
      </p:sp>
      <p:sp>
        <p:nvSpPr>
          <p:cNvPr id="8" name="Callout: Line 7">
            <a:extLst>
              <a:ext uri="{FF2B5EF4-FFF2-40B4-BE49-F238E27FC236}">
                <a16:creationId xmlns:a16="http://schemas.microsoft.com/office/drawing/2014/main" id="{D1934B72-15A8-7695-3BB1-8B9801CFCA44}"/>
              </a:ext>
            </a:extLst>
          </p:cNvPr>
          <p:cNvSpPr/>
          <p:nvPr/>
        </p:nvSpPr>
        <p:spPr>
          <a:xfrm>
            <a:off x="6119313" y="4003980"/>
            <a:ext cx="656947" cy="459024"/>
          </a:xfrm>
          <a:prstGeom prst="borderCallout1">
            <a:avLst>
              <a:gd name="adj1" fmla="val 94188"/>
              <a:gd name="adj2" fmla="val 101000"/>
              <a:gd name="adj3" fmla="val 47709"/>
              <a:gd name="adj4" fmla="val 168505"/>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Gill Sans MT"/>
                <a:ea typeface="+mn-ea"/>
                <a:cs typeface="+mn-cs"/>
              </a:rPr>
              <a:t>Mongu Hub</a:t>
            </a:r>
          </a:p>
        </p:txBody>
      </p:sp>
      <p:sp>
        <p:nvSpPr>
          <p:cNvPr id="9" name="Callout: Line 8">
            <a:extLst>
              <a:ext uri="{FF2B5EF4-FFF2-40B4-BE49-F238E27FC236}">
                <a16:creationId xmlns:a16="http://schemas.microsoft.com/office/drawing/2014/main" id="{70978F6B-BFE7-62CA-D69E-2E7303BC7971}"/>
              </a:ext>
            </a:extLst>
          </p:cNvPr>
          <p:cNvSpPr/>
          <p:nvPr/>
        </p:nvSpPr>
        <p:spPr>
          <a:xfrm>
            <a:off x="8851037" y="4950074"/>
            <a:ext cx="932156" cy="226397"/>
          </a:xfrm>
          <a:prstGeom prst="borderCallout1">
            <a:avLst>
              <a:gd name="adj1" fmla="val -1825"/>
              <a:gd name="adj2" fmla="val 24916"/>
              <a:gd name="adj3" fmla="val -75781"/>
              <a:gd name="adj4" fmla="val -25945"/>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err="1">
                <a:ln>
                  <a:noFill/>
                </a:ln>
                <a:solidFill>
                  <a:srgbClr val="FFFFFF"/>
                </a:solidFill>
                <a:effectLst/>
                <a:uLnTx/>
                <a:uFillTx/>
                <a:latin typeface="Gill Sans MT"/>
                <a:ea typeface="+mn-ea"/>
                <a:cs typeface="+mn-cs"/>
              </a:rPr>
              <a:t>Choma</a:t>
            </a:r>
            <a:r>
              <a:rPr kumimoji="0" lang="en-US" sz="1000" b="0" i="0" u="none" strike="noStrike" kern="1200" cap="none" spc="0" normalizeH="0" baseline="0" noProof="0">
                <a:ln>
                  <a:noFill/>
                </a:ln>
                <a:solidFill>
                  <a:srgbClr val="FFFFFF"/>
                </a:solidFill>
                <a:effectLst/>
                <a:uLnTx/>
                <a:uFillTx/>
                <a:latin typeface="Gill Sans MT"/>
                <a:ea typeface="+mn-ea"/>
                <a:cs typeface="+mn-cs"/>
              </a:rPr>
              <a:t> Hub</a:t>
            </a:r>
          </a:p>
        </p:txBody>
      </p:sp>
      <p:sp>
        <p:nvSpPr>
          <p:cNvPr id="11" name="Callout: Line 10">
            <a:extLst>
              <a:ext uri="{FF2B5EF4-FFF2-40B4-BE49-F238E27FC236}">
                <a16:creationId xmlns:a16="http://schemas.microsoft.com/office/drawing/2014/main" id="{3D57DDC9-3186-0F8F-54C0-658C8539665B}"/>
              </a:ext>
            </a:extLst>
          </p:cNvPr>
          <p:cNvSpPr/>
          <p:nvPr/>
        </p:nvSpPr>
        <p:spPr>
          <a:xfrm>
            <a:off x="10269801" y="4176699"/>
            <a:ext cx="958790" cy="226398"/>
          </a:xfrm>
          <a:prstGeom prst="borderCallout1">
            <a:avLst>
              <a:gd name="adj1" fmla="val -6172"/>
              <a:gd name="adj2" fmla="val 57769"/>
              <a:gd name="adj3" fmla="val -191313"/>
              <a:gd name="adj4" fmla="val 44530"/>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Gill Sans MT"/>
                <a:ea typeface="+mn-ea"/>
                <a:cs typeface="+mn-cs"/>
              </a:rPr>
              <a:t>Chipata Hub</a:t>
            </a:r>
          </a:p>
        </p:txBody>
      </p:sp>
      <p:sp>
        <p:nvSpPr>
          <p:cNvPr id="7" name="Callout: Line 6">
            <a:extLst>
              <a:ext uri="{FF2B5EF4-FFF2-40B4-BE49-F238E27FC236}">
                <a16:creationId xmlns:a16="http://schemas.microsoft.com/office/drawing/2014/main" id="{E27C2F39-2A61-4A70-4CFC-6554F2DE176B}"/>
              </a:ext>
            </a:extLst>
          </p:cNvPr>
          <p:cNvSpPr/>
          <p:nvPr/>
        </p:nvSpPr>
        <p:spPr>
          <a:xfrm>
            <a:off x="9200741" y="4550857"/>
            <a:ext cx="1132868" cy="226397"/>
          </a:xfrm>
          <a:prstGeom prst="borderCallout1">
            <a:avLst>
              <a:gd name="adj1" fmla="val -3684"/>
              <a:gd name="adj2" fmla="val 25373"/>
              <a:gd name="adj3" fmla="val -98781"/>
              <a:gd name="adj4" fmla="val -50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Gill Sans MT"/>
                <a:ea typeface="+mn-ea"/>
                <a:cs typeface="+mn-cs"/>
              </a:rPr>
              <a:t>ZAMMSA Central</a:t>
            </a:r>
          </a:p>
        </p:txBody>
      </p:sp>
    </p:spTree>
    <p:extLst>
      <p:ext uri="{BB962C8B-B14F-4D97-AF65-F5344CB8AC3E}">
        <p14:creationId xmlns:p14="http://schemas.microsoft.com/office/powerpoint/2010/main" val="432057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D9CC1-0FD5-B5D5-33B7-21C29A04822C}"/>
              </a:ext>
            </a:extLst>
          </p:cNvPr>
          <p:cNvSpPr>
            <a:spLocks noGrp="1"/>
          </p:cNvSpPr>
          <p:nvPr>
            <p:ph type="title"/>
          </p:nvPr>
        </p:nvSpPr>
        <p:spPr>
          <a:xfrm>
            <a:off x="381000" y="387506"/>
            <a:ext cx="11338560" cy="1482391"/>
          </a:xfrm>
        </p:spPr>
        <p:txBody>
          <a:bodyPr/>
          <a:lstStyle/>
          <a:p>
            <a:r>
              <a:rPr lang="en-US" sz="2400" b="1"/>
              <a:t>What do we have to offer transportation firms as USAID PASCO Project?</a:t>
            </a:r>
          </a:p>
        </p:txBody>
      </p:sp>
      <p:sp>
        <p:nvSpPr>
          <p:cNvPr id="3" name="Content Placeholder 2">
            <a:extLst>
              <a:ext uri="{FF2B5EF4-FFF2-40B4-BE49-F238E27FC236}">
                <a16:creationId xmlns:a16="http://schemas.microsoft.com/office/drawing/2014/main" id="{FBD1C3F8-2AA2-7679-1C18-624DE8C16F62}"/>
              </a:ext>
            </a:extLst>
          </p:cNvPr>
          <p:cNvSpPr>
            <a:spLocks noGrp="1"/>
          </p:cNvSpPr>
          <p:nvPr>
            <p:ph idx="1"/>
          </p:nvPr>
        </p:nvSpPr>
        <p:spPr>
          <a:xfrm>
            <a:off x="216613" y="1212509"/>
            <a:ext cx="11338560" cy="4740639"/>
          </a:xfrm>
        </p:spPr>
        <p:txBody>
          <a:bodyPr/>
          <a:lstStyle/>
          <a:p>
            <a:r>
              <a:rPr lang="en-US" sz="2400"/>
              <a:t>The opportunity for a steady stream of business from points of origin in Lusaka, Luanshya, Mansa, Mpika, and </a:t>
            </a:r>
            <a:r>
              <a:rPr lang="en-US" sz="2400" err="1"/>
              <a:t>Mongu</a:t>
            </a:r>
            <a:r>
              <a:rPr lang="en-US" sz="2400"/>
              <a:t>.</a:t>
            </a:r>
          </a:p>
          <a:p>
            <a:r>
              <a:rPr lang="en-US" sz="2400"/>
              <a:t>Long-term business continuity – with clearly outlined framework subcontracts of 1-2 years with clear pricing terms.</a:t>
            </a:r>
          </a:p>
          <a:p>
            <a:r>
              <a:rPr lang="en-US" sz="2400"/>
              <a:t>Payment terms that are commensurate with the commercial sector.</a:t>
            </a:r>
          </a:p>
          <a:p>
            <a:r>
              <a:rPr lang="en-US" sz="2400"/>
              <a:t>Business expansion and brand recognition in a public-private forum.</a:t>
            </a:r>
          </a:p>
        </p:txBody>
      </p:sp>
      <p:sp>
        <p:nvSpPr>
          <p:cNvPr id="4" name="Slide Number Placeholder 3">
            <a:extLst>
              <a:ext uri="{FF2B5EF4-FFF2-40B4-BE49-F238E27FC236}">
                <a16:creationId xmlns:a16="http://schemas.microsoft.com/office/drawing/2014/main" id="{883EE290-A2FD-C0F5-2F85-D3B04151F575}"/>
              </a:ext>
            </a:extLst>
          </p:cNvPr>
          <p:cNvSpPr>
            <a:spLocks noGrp="1"/>
          </p:cNvSpPr>
          <p:nvPr>
            <p:ph type="sldNum" sz="quarter" idx="12"/>
          </p:nvPr>
        </p:nvSpPr>
        <p:spPr/>
        <p:txBody>
          <a:bodyPr/>
          <a:lstStyle/>
          <a:p>
            <a:fld id="{5B22A346-9BD4-40D2-98DB-F613D1B48033}" type="slidenum">
              <a:rPr lang="en-US" smtClean="0"/>
              <a:pPr/>
              <a:t>5</a:t>
            </a:fld>
            <a:endParaRPr lang="en-US"/>
          </a:p>
        </p:txBody>
      </p:sp>
    </p:spTree>
    <p:extLst>
      <p:ext uri="{BB962C8B-B14F-4D97-AF65-F5344CB8AC3E}">
        <p14:creationId xmlns:p14="http://schemas.microsoft.com/office/powerpoint/2010/main" val="1179757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A28DC-E86E-3838-611C-F9A757D824A7}"/>
              </a:ext>
            </a:extLst>
          </p:cNvPr>
          <p:cNvSpPr>
            <a:spLocks noGrp="1"/>
          </p:cNvSpPr>
          <p:nvPr>
            <p:ph type="title"/>
          </p:nvPr>
        </p:nvSpPr>
        <p:spPr>
          <a:xfrm>
            <a:off x="381000" y="138238"/>
            <a:ext cx="11338560" cy="493623"/>
          </a:xfrm>
        </p:spPr>
        <p:txBody>
          <a:bodyPr/>
          <a:lstStyle/>
          <a:p>
            <a:r>
              <a:rPr lang="en-US"/>
              <a:t>Introduction of the RFP</a:t>
            </a:r>
          </a:p>
        </p:txBody>
      </p:sp>
      <p:sp>
        <p:nvSpPr>
          <p:cNvPr id="3" name="Content Placeholder 2">
            <a:extLst>
              <a:ext uri="{FF2B5EF4-FFF2-40B4-BE49-F238E27FC236}">
                <a16:creationId xmlns:a16="http://schemas.microsoft.com/office/drawing/2014/main" id="{EC3FADED-162B-AF4D-CDD7-B2D99BD086F7}"/>
              </a:ext>
            </a:extLst>
          </p:cNvPr>
          <p:cNvSpPr>
            <a:spLocks noGrp="1"/>
          </p:cNvSpPr>
          <p:nvPr>
            <p:ph idx="1"/>
          </p:nvPr>
        </p:nvSpPr>
        <p:spPr>
          <a:xfrm>
            <a:off x="381000" y="1083691"/>
            <a:ext cx="11543522" cy="5142448"/>
          </a:xfrm>
        </p:spPr>
        <p:txBody>
          <a:bodyPr lIns="91440" tIns="45720" rIns="91440" bIns="45720" anchor="t"/>
          <a:lstStyle/>
          <a:p>
            <a:pPr marL="227965" indent="-227965"/>
            <a:r>
              <a:rPr lang="en-US" sz="2200">
                <a:latin typeface="Arial"/>
                <a:cs typeface="Arial"/>
              </a:rPr>
              <a:t>The USAID PASCO is soliciting offers from companies to submit proposals for the provision of last-mile distribution services at ZAMMSA’s Hub in Luanshya, Copperbelt province. </a:t>
            </a:r>
            <a:endParaRPr lang="en-US">
              <a:latin typeface="Arial"/>
              <a:cs typeface="Arial"/>
            </a:endParaRPr>
          </a:p>
          <a:p>
            <a:pPr marL="227965" indent="-227965"/>
            <a:r>
              <a:rPr lang="en-US" sz="2200">
                <a:latin typeface="Arial"/>
                <a:cs typeface="Arial"/>
              </a:rPr>
              <a:t>Successful offerors will be required to ensure a minimum of 15% of order lines are serviced using directly-owned fleet during implementation with Chemonics reserving the right to request up to 50% of order lines to serviced, with directly owned fleet in the event of performance issues.</a:t>
            </a:r>
          </a:p>
          <a:p>
            <a:pPr marL="227965" indent="-227965"/>
            <a:r>
              <a:rPr lang="en-US" sz="2200"/>
              <a:t>The awardees will be responsible for ensuring  a full-time logistics person is based at the hub to coordinate the distribution operations.</a:t>
            </a:r>
          </a:p>
          <a:p>
            <a:pPr marL="227965" indent="-227965"/>
            <a:r>
              <a:rPr lang="en-US" sz="2200">
                <a:latin typeface="Arial"/>
                <a:cs typeface="Arial"/>
              </a:rPr>
              <a:t>The time-period for the delivery of distribution services under resulting IQSs will last for one year, from approximately December 9, 2024, to December  8, 2025, with an optional one-year extension period.</a:t>
            </a:r>
          </a:p>
        </p:txBody>
      </p:sp>
      <p:sp>
        <p:nvSpPr>
          <p:cNvPr id="4" name="Slide Number Placeholder 3">
            <a:extLst>
              <a:ext uri="{FF2B5EF4-FFF2-40B4-BE49-F238E27FC236}">
                <a16:creationId xmlns:a16="http://schemas.microsoft.com/office/drawing/2014/main" id="{719E08D0-28F6-56F1-B470-3EABC72669F5}"/>
              </a:ext>
            </a:extLst>
          </p:cNvPr>
          <p:cNvSpPr>
            <a:spLocks noGrp="1"/>
          </p:cNvSpPr>
          <p:nvPr>
            <p:ph type="sldNum" sz="quarter" idx="12"/>
          </p:nvPr>
        </p:nvSpPr>
        <p:spPr/>
        <p:txBody>
          <a:bodyPr/>
          <a:lstStyle/>
          <a:p>
            <a:fld id="{5B22A346-9BD4-40D2-98DB-F613D1B48033}" type="slidenum">
              <a:rPr lang="en-US" smtClean="0"/>
              <a:pPr/>
              <a:t>6</a:t>
            </a:fld>
            <a:endParaRPr lang="en-US"/>
          </a:p>
        </p:txBody>
      </p:sp>
    </p:spTree>
    <p:extLst>
      <p:ext uri="{BB962C8B-B14F-4D97-AF65-F5344CB8AC3E}">
        <p14:creationId xmlns:p14="http://schemas.microsoft.com/office/powerpoint/2010/main" val="2664354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3FC15-DA38-E128-13EC-E6E821F96CAE}"/>
              </a:ext>
            </a:extLst>
          </p:cNvPr>
          <p:cNvSpPr>
            <a:spLocks noGrp="1"/>
          </p:cNvSpPr>
          <p:nvPr>
            <p:ph type="title"/>
          </p:nvPr>
        </p:nvSpPr>
        <p:spPr>
          <a:xfrm>
            <a:off x="381000" y="387506"/>
            <a:ext cx="11338560" cy="493623"/>
          </a:xfrm>
        </p:spPr>
        <p:txBody>
          <a:bodyPr>
            <a:normAutofit/>
          </a:bodyPr>
          <a:lstStyle/>
          <a:p>
            <a:r>
              <a:rPr lang="en-GB" sz="2800" b="1"/>
              <a:t>Important Dates To Remember </a:t>
            </a:r>
            <a:endParaRPr lang="en-US" sz="2800" b="1"/>
          </a:p>
        </p:txBody>
      </p:sp>
      <p:sp>
        <p:nvSpPr>
          <p:cNvPr id="4" name="Slide Number Placeholder 3">
            <a:extLst>
              <a:ext uri="{FF2B5EF4-FFF2-40B4-BE49-F238E27FC236}">
                <a16:creationId xmlns:a16="http://schemas.microsoft.com/office/drawing/2014/main" id="{08AE8C0B-9FD9-4AD4-9BFB-3B1CFCF1F6FC}"/>
              </a:ext>
            </a:extLst>
          </p:cNvPr>
          <p:cNvSpPr>
            <a:spLocks noGrp="1"/>
          </p:cNvSpPr>
          <p:nvPr>
            <p:ph type="sldNum" sz="quarter" idx="12"/>
          </p:nvPr>
        </p:nvSpPr>
        <p:spPr>
          <a:xfrm>
            <a:off x="9315450" y="6403853"/>
            <a:ext cx="2743200" cy="365125"/>
          </a:xfrm>
        </p:spPr>
        <p:txBody>
          <a:bodyPr anchor="ctr">
            <a:normAutofit/>
          </a:bodyPr>
          <a:lstStyle/>
          <a:p>
            <a:pPr>
              <a:spcAft>
                <a:spcPts val="600"/>
              </a:spcAft>
            </a:pPr>
            <a:fld id="{35B6E5A0-E4B5-4D69-B89F-7DC6A31D35A3}" type="slidenum">
              <a:rPr lang="en-US" smtClean="0"/>
              <a:pPr>
                <a:spcAft>
                  <a:spcPts val="600"/>
                </a:spcAft>
              </a:pPr>
              <a:t>7</a:t>
            </a:fld>
            <a:endParaRPr lang="en-US"/>
          </a:p>
        </p:txBody>
      </p:sp>
      <p:pic>
        <p:nvPicPr>
          <p:cNvPr id="5" name="Picture 4">
            <a:extLst>
              <a:ext uri="{FF2B5EF4-FFF2-40B4-BE49-F238E27FC236}">
                <a16:creationId xmlns:a16="http://schemas.microsoft.com/office/drawing/2014/main" id="{22BABD40-705F-9D96-2F11-FEB2F5F4286B}"/>
              </a:ext>
            </a:extLst>
          </p:cNvPr>
          <p:cNvPicPr>
            <a:picLocks noChangeAspect="1"/>
          </p:cNvPicPr>
          <p:nvPr/>
        </p:nvPicPr>
        <p:blipFill>
          <a:blip r:embed="rId2"/>
          <a:stretch>
            <a:fillRect/>
          </a:stretch>
        </p:blipFill>
        <p:spPr>
          <a:xfrm>
            <a:off x="1393921" y="1676399"/>
            <a:ext cx="9811423" cy="3940629"/>
          </a:xfrm>
          <a:prstGeom prst="rect">
            <a:avLst/>
          </a:prstGeom>
        </p:spPr>
      </p:pic>
    </p:spTree>
    <p:extLst>
      <p:ext uri="{BB962C8B-B14F-4D97-AF65-F5344CB8AC3E}">
        <p14:creationId xmlns:p14="http://schemas.microsoft.com/office/powerpoint/2010/main" val="3530301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3FC15-DA38-E128-13EC-E6E821F96CAE}"/>
              </a:ext>
            </a:extLst>
          </p:cNvPr>
          <p:cNvSpPr>
            <a:spLocks noGrp="1"/>
          </p:cNvSpPr>
          <p:nvPr>
            <p:ph type="title"/>
          </p:nvPr>
        </p:nvSpPr>
        <p:spPr>
          <a:xfrm>
            <a:off x="381000" y="384048"/>
            <a:ext cx="11338560" cy="493623"/>
          </a:xfrm>
        </p:spPr>
        <p:txBody>
          <a:bodyPr>
            <a:normAutofit/>
          </a:bodyPr>
          <a:lstStyle/>
          <a:p>
            <a:r>
              <a:rPr lang="en-US" sz="2400" b="1"/>
              <a:t>Overview- Procurement guidelines (3PL)</a:t>
            </a:r>
            <a:endParaRPr lang="en-US" sz="2800" b="1"/>
          </a:p>
        </p:txBody>
      </p:sp>
      <p:sp>
        <p:nvSpPr>
          <p:cNvPr id="4" name="Slide Number Placeholder 3">
            <a:extLst>
              <a:ext uri="{FF2B5EF4-FFF2-40B4-BE49-F238E27FC236}">
                <a16:creationId xmlns:a16="http://schemas.microsoft.com/office/drawing/2014/main" id="{08AE8C0B-9FD9-4AD4-9BFB-3B1CFCF1F6FC}"/>
              </a:ext>
            </a:extLst>
          </p:cNvPr>
          <p:cNvSpPr>
            <a:spLocks noGrp="1"/>
          </p:cNvSpPr>
          <p:nvPr>
            <p:ph type="sldNum" sz="quarter" idx="12"/>
          </p:nvPr>
        </p:nvSpPr>
        <p:spPr>
          <a:xfrm>
            <a:off x="9315450" y="6403853"/>
            <a:ext cx="2743200" cy="365125"/>
          </a:xfrm>
        </p:spPr>
        <p:txBody>
          <a:bodyPr anchor="ctr">
            <a:normAutofit/>
          </a:bodyPr>
          <a:lstStyle/>
          <a:p>
            <a:pPr>
              <a:spcAft>
                <a:spcPts val="600"/>
              </a:spcAft>
            </a:pPr>
            <a:fld id="{35B6E5A0-E4B5-4D69-B89F-7DC6A31D35A3}" type="slidenum">
              <a:rPr lang="en-US" smtClean="0"/>
              <a:pPr>
                <a:spcAft>
                  <a:spcPts val="600"/>
                </a:spcAft>
              </a:pPr>
              <a:t>8</a:t>
            </a:fld>
            <a:endParaRPr lang="en-US"/>
          </a:p>
        </p:txBody>
      </p:sp>
      <p:sp>
        <p:nvSpPr>
          <p:cNvPr id="5" name="TextBox 4">
            <a:extLst>
              <a:ext uri="{FF2B5EF4-FFF2-40B4-BE49-F238E27FC236}">
                <a16:creationId xmlns:a16="http://schemas.microsoft.com/office/drawing/2014/main" id="{F69C509B-C564-22B6-F262-EF8D2567AD9F}"/>
              </a:ext>
            </a:extLst>
          </p:cNvPr>
          <p:cNvSpPr txBox="1"/>
          <p:nvPr/>
        </p:nvSpPr>
        <p:spPr>
          <a:xfrm>
            <a:off x="472440" y="877671"/>
            <a:ext cx="10506982" cy="4493538"/>
          </a:xfrm>
          <a:prstGeom prst="rect">
            <a:avLst/>
          </a:prstGeom>
          <a:noFill/>
        </p:spPr>
        <p:txBody>
          <a:bodyPr wrap="square" rtlCol="0">
            <a:spAutoFit/>
          </a:bodyPr>
          <a:lstStyle/>
          <a:p>
            <a:endParaRPr lang="en-US" b="1"/>
          </a:p>
          <a:p>
            <a:r>
              <a:rPr lang="en-US" sz="2400"/>
              <a:t>USAID PASCO’s procurement guidelines and procedures utilized are;</a:t>
            </a:r>
          </a:p>
          <a:p>
            <a:pPr marL="742950" lvl="2" indent="-285750">
              <a:buFont typeface="Arial" panose="020B0604020202020204" pitchFamily="34" charset="0"/>
              <a:buChar char="•"/>
            </a:pPr>
            <a:endParaRPr lang="en-US" sz="2400"/>
          </a:p>
          <a:p>
            <a:pPr marL="742950" lvl="2" indent="-285750">
              <a:buFont typeface="Arial" panose="020B0604020202020204" pitchFamily="34" charset="0"/>
              <a:buChar char="•"/>
            </a:pPr>
            <a:r>
              <a:rPr lang="en-US" sz="2400"/>
              <a:t>Transparent, </a:t>
            </a:r>
          </a:p>
          <a:p>
            <a:pPr marL="742950" lvl="2" indent="-285750">
              <a:buFont typeface="Arial" panose="020B0604020202020204" pitchFamily="34" charset="0"/>
              <a:buChar char="•"/>
            </a:pPr>
            <a:endParaRPr lang="en-US" sz="2400"/>
          </a:p>
          <a:p>
            <a:pPr marL="742950" lvl="2" indent="-285750">
              <a:buFont typeface="Arial" panose="020B0604020202020204" pitchFamily="34" charset="0"/>
              <a:buChar char="•"/>
            </a:pPr>
            <a:r>
              <a:rPr lang="en-US" sz="2400"/>
              <a:t>Well-documented, and </a:t>
            </a:r>
          </a:p>
          <a:p>
            <a:pPr marL="742950" lvl="2" indent="-285750">
              <a:buFont typeface="Arial" panose="020B0604020202020204" pitchFamily="34" charset="0"/>
              <a:buChar char="•"/>
            </a:pPr>
            <a:endParaRPr lang="en-US" sz="2400"/>
          </a:p>
          <a:p>
            <a:pPr marL="742950" lvl="2" indent="-285750">
              <a:buFont typeface="Arial" panose="020B0604020202020204" pitchFamily="34" charset="0"/>
              <a:buChar char="•"/>
            </a:pPr>
            <a:r>
              <a:rPr lang="en-US" sz="2400"/>
              <a:t>In compliance with USAID regulations and Chemonics’ Standards of Business Conduct. </a:t>
            </a:r>
          </a:p>
          <a:p>
            <a:endParaRPr lang="en-US"/>
          </a:p>
          <a:p>
            <a:r>
              <a:rPr lang="en-US" i="1"/>
              <a:t> </a:t>
            </a:r>
          </a:p>
          <a:p>
            <a:endParaRPr lang="en-US" sz="2000" b="1"/>
          </a:p>
          <a:p>
            <a:pPr marL="285750" lvl="1" indent="-285750">
              <a:buFont typeface="Arial" panose="020B0604020202020204" pitchFamily="34" charset="0"/>
              <a:buChar char="•"/>
            </a:pPr>
            <a:endParaRPr lang="en-US" sz="2000"/>
          </a:p>
        </p:txBody>
      </p:sp>
    </p:spTree>
    <p:extLst>
      <p:ext uri="{BB962C8B-B14F-4D97-AF65-F5344CB8AC3E}">
        <p14:creationId xmlns:p14="http://schemas.microsoft.com/office/powerpoint/2010/main" val="2600165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3FC15-DA38-E128-13EC-E6E821F96CAE}"/>
              </a:ext>
            </a:extLst>
          </p:cNvPr>
          <p:cNvSpPr>
            <a:spLocks noGrp="1"/>
          </p:cNvSpPr>
          <p:nvPr>
            <p:ph type="title"/>
          </p:nvPr>
        </p:nvSpPr>
        <p:spPr>
          <a:xfrm>
            <a:off x="381000" y="384048"/>
            <a:ext cx="11338560" cy="493623"/>
          </a:xfrm>
        </p:spPr>
        <p:txBody>
          <a:bodyPr>
            <a:normAutofit/>
          </a:bodyPr>
          <a:lstStyle/>
          <a:p>
            <a:r>
              <a:rPr lang="en-US" sz="2400" b="1"/>
              <a:t>Overview- Procurement Methodology</a:t>
            </a:r>
          </a:p>
        </p:txBody>
      </p:sp>
      <p:sp>
        <p:nvSpPr>
          <p:cNvPr id="4" name="Slide Number Placeholder 3">
            <a:extLst>
              <a:ext uri="{FF2B5EF4-FFF2-40B4-BE49-F238E27FC236}">
                <a16:creationId xmlns:a16="http://schemas.microsoft.com/office/drawing/2014/main" id="{08AE8C0B-9FD9-4AD4-9BFB-3B1CFCF1F6FC}"/>
              </a:ext>
            </a:extLst>
          </p:cNvPr>
          <p:cNvSpPr>
            <a:spLocks noGrp="1"/>
          </p:cNvSpPr>
          <p:nvPr>
            <p:ph type="sldNum" sz="quarter" idx="12"/>
          </p:nvPr>
        </p:nvSpPr>
        <p:spPr>
          <a:xfrm>
            <a:off x="9315450" y="6403853"/>
            <a:ext cx="2743200" cy="365125"/>
          </a:xfrm>
        </p:spPr>
        <p:txBody>
          <a:bodyPr anchor="ctr">
            <a:normAutofit/>
          </a:bodyPr>
          <a:lstStyle/>
          <a:p>
            <a:pPr>
              <a:spcAft>
                <a:spcPts val="600"/>
              </a:spcAft>
            </a:pPr>
            <a:fld id="{35B6E5A0-E4B5-4D69-B89F-7DC6A31D35A3}" type="slidenum">
              <a:rPr lang="en-US" smtClean="0"/>
              <a:pPr>
                <a:spcAft>
                  <a:spcPts val="600"/>
                </a:spcAft>
              </a:pPr>
              <a:t>9</a:t>
            </a:fld>
            <a:endParaRPr lang="en-US"/>
          </a:p>
        </p:txBody>
      </p:sp>
      <p:sp>
        <p:nvSpPr>
          <p:cNvPr id="5" name="TextBox 4">
            <a:extLst>
              <a:ext uri="{FF2B5EF4-FFF2-40B4-BE49-F238E27FC236}">
                <a16:creationId xmlns:a16="http://schemas.microsoft.com/office/drawing/2014/main" id="{F69C509B-C564-22B6-F262-EF8D2567AD9F}"/>
              </a:ext>
            </a:extLst>
          </p:cNvPr>
          <p:cNvSpPr txBox="1"/>
          <p:nvPr/>
        </p:nvSpPr>
        <p:spPr>
          <a:xfrm>
            <a:off x="472440" y="877671"/>
            <a:ext cx="10506982" cy="4616648"/>
          </a:xfrm>
          <a:prstGeom prst="rect">
            <a:avLst/>
          </a:prstGeom>
          <a:noFill/>
        </p:spPr>
        <p:txBody>
          <a:bodyPr wrap="square" lIns="91440" tIns="45720" rIns="91440" bIns="45720" rtlCol="0" anchor="t">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54585A"/>
                </a:solidFill>
                <a:effectLst/>
                <a:uLnTx/>
                <a:uFillTx/>
                <a:latin typeface="Calibri"/>
                <a:ea typeface="+mn-ea"/>
                <a:cs typeface="+mn-cs"/>
              </a:rPr>
              <a:t>Established an evaluation methodology that is clear and transparent;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4585A"/>
              </a:solidFill>
              <a:effectLst/>
              <a:uLnTx/>
              <a:uFillTx/>
              <a:latin typeface="Calibri"/>
              <a:ea typeface="+mn-ea"/>
              <a:cs typeface="+mn-cs"/>
            </a:endParaRPr>
          </a:p>
          <a:p>
            <a:pPr marL="742950" marR="0" lvl="2"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srgbClr val="54585A"/>
                </a:solidFill>
                <a:effectLst/>
                <a:uLnTx/>
                <a:uFillTx/>
                <a:latin typeface="Calibri"/>
                <a:ea typeface="+mn-ea"/>
                <a:cs typeface="+mn-cs"/>
              </a:rPr>
              <a:t>Administrative review</a:t>
            </a:r>
            <a:endParaRPr lang="en-US" sz="2400" b="1" i="0" u="none" strike="noStrike" kern="1200" cap="none" spc="0" normalizeH="0" baseline="0" noProof="0">
              <a:ln>
                <a:noFill/>
              </a:ln>
              <a:solidFill>
                <a:srgbClr val="54585A"/>
              </a:solidFill>
              <a:effectLst/>
              <a:uLnTx/>
              <a:uFillTx/>
              <a:latin typeface="Calibri"/>
              <a:cs typeface="Calibri"/>
            </a:endParaRPr>
          </a:p>
          <a:p>
            <a:pPr marL="1200150" marR="0" lvl="2"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a:ln>
                  <a:noFill/>
                </a:ln>
                <a:solidFill>
                  <a:srgbClr val="54585A"/>
                </a:solidFill>
                <a:effectLst/>
                <a:uLnTx/>
                <a:uFillTx/>
                <a:latin typeface="Calibri"/>
                <a:ea typeface="+mn-ea"/>
                <a:cs typeface="+mn-cs"/>
              </a:rPr>
              <a:t>Compliance with RFP requirements</a:t>
            </a:r>
            <a:r>
              <a:rPr kumimoji="0" lang="en-US" sz="1800" b="0" i="0" u="none" strike="noStrike" kern="1200" cap="none" spc="0" normalizeH="0" baseline="0" noProof="0">
                <a:ln>
                  <a:noFill/>
                </a:ln>
                <a:solidFill>
                  <a:srgbClr val="54585A"/>
                </a:solidFill>
                <a:effectLst/>
                <a:uLnTx/>
                <a:uFillTx/>
                <a:latin typeface="Calibri"/>
                <a:ea typeface="+mn-ea"/>
                <a:cs typeface="+mn-cs"/>
              </a:rPr>
              <a:t>  </a:t>
            </a:r>
            <a:endParaRPr lang="en-US" sz="1800" b="0" i="0" u="none" strike="noStrike" kern="1200" cap="none" spc="0" normalizeH="0" baseline="0" noProof="0">
              <a:ln>
                <a:noFill/>
              </a:ln>
              <a:solidFill>
                <a:srgbClr val="54585A"/>
              </a:solidFill>
              <a:effectLst/>
              <a:uLnTx/>
              <a:uFillTx/>
              <a:latin typeface="Calibri"/>
              <a:cs typeface="Calibri"/>
            </a:endParaRPr>
          </a:p>
          <a:p>
            <a:pPr marL="742950" lvl="2" indent="-285750">
              <a:buFont typeface="Arial" panose="020B0604020202020204" pitchFamily="34" charset="0"/>
              <a:buChar char="•"/>
              <a:defRPr/>
            </a:pPr>
            <a:r>
              <a:rPr kumimoji="0" lang="en-US" sz="2400" b="1" i="0" u="none" strike="noStrike" kern="1200" cap="none" spc="0" normalizeH="0" baseline="0" noProof="0">
                <a:ln>
                  <a:noFill/>
                </a:ln>
                <a:solidFill>
                  <a:srgbClr val="54585A"/>
                </a:solidFill>
                <a:effectLst/>
                <a:uLnTx/>
                <a:uFillTx/>
                <a:latin typeface="Calibri"/>
                <a:ea typeface="+mn-ea"/>
                <a:cs typeface="+mn-cs"/>
              </a:rPr>
              <a:t>Technical evaluation</a:t>
            </a:r>
            <a:r>
              <a:rPr lang="en-US" sz="2400" b="1">
                <a:solidFill>
                  <a:srgbClr val="54585A"/>
                </a:solidFill>
                <a:latin typeface="Calibri"/>
              </a:rPr>
              <a:t> (pages 16-19)</a:t>
            </a:r>
            <a:endParaRPr lang="en-US" sz="2400" b="1" i="0" u="none" strike="noStrike" kern="1200" cap="none" spc="0" normalizeH="0" baseline="0" noProof="0">
              <a:ln>
                <a:noFill/>
              </a:ln>
              <a:solidFill>
                <a:srgbClr val="54585A"/>
              </a:solidFill>
              <a:effectLst/>
              <a:uLnTx/>
              <a:uFillTx/>
              <a:latin typeface="Calibri"/>
              <a:cs typeface="Calibri"/>
            </a:endParaRPr>
          </a:p>
          <a:p>
            <a:pPr marL="1200150" marR="0" lvl="2"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a:ln>
                  <a:noFill/>
                </a:ln>
                <a:solidFill>
                  <a:srgbClr val="54585A"/>
                </a:solidFill>
                <a:effectLst/>
                <a:uLnTx/>
                <a:uFillTx/>
                <a:latin typeface="Calibri"/>
                <a:ea typeface="+mn-ea"/>
                <a:cs typeface="+mn-cs"/>
              </a:rPr>
              <a:t>In-depth interrogation (including fleet evaluation)</a:t>
            </a:r>
            <a:endParaRPr lang="en-US" sz="1800" b="0" i="1" u="none" strike="noStrike" kern="1200" cap="none" spc="0" normalizeH="0" baseline="0" noProof="0">
              <a:ln>
                <a:noFill/>
              </a:ln>
              <a:solidFill>
                <a:srgbClr val="54585A"/>
              </a:solidFill>
              <a:effectLst/>
              <a:uLnTx/>
              <a:uFillTx/>
              <a:latin typeface="Calibri"/>
              <a:cs typeface="Calibri"/>
            </a:endParaRPr>
          </a:p>
          <a:p>
            <a:pPr marL="742950" marR="0" lvl="2"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srgbClr val="54585A"/>
                </a:solidFill>
                <a:effectLst/>
                <a:uLnTx/>
                <a:uFillTx/>
                <a:latin typeface="Calibri"/>
                <a:ea typeface="+mn-ea"/>
                <a:cs typeface="+mn-cs"/>
              </a:rPr>
              <a:t>Cost evaluation</a:t>
            </a:r>
            <a:endParaRPr lang="en-US" sz="2400" b="1" i="0" u="none" strike="noStrike" kern="1200" cap="none" spc="0" normalizeH="0" baseline="0" noProof="0">
              <a:ln>
                <a:noFill/>
              </a:ln>
              <a:solidFill>
                <a:srgbClr val="54585A"/>
              </a:solidFill>
              <a:effectLst/>
              <a:uLnTx/>
              <a:uFillTx/>
              <a:latin typeface="Calibri"/>
              <a:cs typeface="Calibri"/>
            </a:endParaRPr>
          </a:p>
          <a:p>
            <a:pPr marL="1200150" marR="0" lvl="2"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a:ln>
                  <a:noFill/>
                </a:ln>
                <a:solidFill>
                  <a:srgbClr val="54585A"/>
                </a:solidFill>
                <a:effectLst/>
                <a:uLnTx/>
                <a:uFillTx/>
                <a:latin typeface="Calibri"/>
                <a:ea typeface="+mn-ea"/>
                <a:cs typeface="+mn-cs"/>
              </a:rPr>
              <a:t>Determination of price reasonability</a:t>
            </a:r>
            <a:endParaRPr lang="en-US" sz="2400"/>
          </a:p>
          <a:p>
            <a:pPr marL="457200" lvl="2"/>
            <a:endParaRPr lang="en-US" sz="2400"/>
          </a:p>
          <a:p>
            <a:pPr marL="742950" lvl="2" indent="-285750">
              <a:buFont typeface="Arial" panose="020B0604020202020204" pitchFamily="34" charset="0"/>
              <a:buChar char="•"/>
            </a:pPr>
            <a:r>
              <a:rPr lang="en-US" sz="2400"/>
              <a:t>Obtain clarifications from offerors, as needed and applicable </a:t>
            </a:r>
            <a:endParaRPr lang="en-US" sz="2400">
              <a:cs typeface="Calibri"/>
            </a:endParaRPr>
          </a:p>
          <a:p>
            <a:pPr marL="457200" lvl="2"/>
            <a:endParaRPr lang="en-US" sz="2400"/>
          </a:p>
          <a:p>
            <a:pPr marL="742950" lvl="2" indent="-285750">
              <a:buFont typeface="Arial" panose="020B0604020202020204" pitchFamily="34" charset="0"/>
              <a:buChar char="•"/>
            </a:pPr>
            <a:r>
              <a:rPr lang="en-US" sz="2400"/>
              <a:t>Select the best value for award based on the evaluation criteria in the solicitation </a:t>
            </a:r>
            <a:endParaRPr lang="en-US" sz="2400">
              <a:cs typeface="Calibri"/>
            </a:endParaRPr>
          </a:p>
        </p:txBody>
      </p:sp>
    </p:spTree>
    <p:extLst>
      <p:ext uri="{BB962C8B-B14F-4D97-AF65-F5344CB8AC3E}">
        <p14:creationId xmlns:p14="http://schemas.microsoft.com/office/powerpoint/2010/main" val="893572109"/>
      </p:ext>
    </p:extLst>
  </p:cSld>
  <p:clrMapOvr>
    <a:masterClrMapping/>
  </p:clrMapOvr>
</p:sld>
</file>

<file path=ppt/theme/theme1.xml><?xml version="1.0" encoding="utf-8"?>
<a:theme xmlns:a="http://schemas.openxmlformats.org/drawingml/2006/main" name="Office Theme">
  <a:themeElements>
    <a:clrScheme name="Custom 1">
      <a:dk1>
        <a:srgbClr val="54585A"/>
      </a:dk1>
      <a:lt1>
        <a:sysClr val="window" lastClr="FFFFFF"/>
      </a:lt1>
      <a:dk2>
        <a:srgbClr val="807A78"/>
      </a:dk2>
      <a:lt2>
        <a:srgbClr val="E8E5E0"/>
      </a:lt2>
      <a:accent1>
        <a:srgbClr val="E67C49"/>
      </a:accent1>
      <a:accent2>
        <a:srgbClr val="C5D148"/>
      </a:accent2>
      <a:accent3>
        <a:srgbClr val="9BB82D"/>
      </a:accent3>
      <a:accent4>
        <a:srgbClr val="2EA18E"/>
      </a:accent4>
      <a:accent5>
        <a:srgbClr val="00B7F1"/>
      </a:accent5>
      <a:accent6>
        <a:srgbClr val="F3AE48"/>
      </a:accent6>
      <a:hlink>
        <a:srgbClr val="00B7F1"/>
      </a:hlink>
      <a:folHlink>
        <a:srgbClr val="77475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emonics Powerpoint Template 2 [Read-Only]" id="{D39F1444-DD00-4484-AD96-A6A27A73235E}" vid="{55E5F5E0-6C20-4D0E-AE6D-B225040961E6}"/>
    </a:ext>
  </a:extLst>
</a:theme>
</file>

<file path=ppt/theme/theme2.xml><?xml version="1.0" encoding="utf-8"?>
<a:theme xmlns:a="http://schemas.openxmlformats.org/drawingml/2006/main" name="3_Office Theme">
  <a:themeElements>
    <a:clrScheme name="Custom 1">
      <a:dk1>
        <a:srgbClr val="54585A"/>
      </a:dk1>
      <a:lt1>
        <a:sysClr val="window" lastClr="FFFFFF"/>
      </a:lt1>
      <a:dk2>
        <a:srgbClr val="807A78"/>
      </a:dk2>
      <a:lt2>
        <a:srgbClr val="E8E5E0"/>
      </a:lt2>
      <a:accent1>
        <a:srgbClr val="E67C49"/>
      </a:accent1>
      <a:accent2>
        <a:srgbClr val="C5D148"/>
      </a:accent2>
      <a:accent3>
        <a:srgbClr val="9BB82D"/>
      </a:accent3>
      <a:accent4>
        <a:srgbClr val="2EA18E"/>
      </a:accent4>
      <a:accent5>
        <a:srgbClr val="00B7F1"/>
      </a:accent5>
      <a:accent6>
        <a:srgbClr val="F3AE48"/>
      </a:accent6>
      <a:hlink>
        <a:srgbClr val="00B7F1"/>
      </a:hlink>
      <a:folHlink>
        <a:srgbClr val="77475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emonics Powerpoint Template 2 [Read-Only]" id="{D39F1444-DD00-4484-AD96-A6A27A73235E}" vid="{55E5F5E0-6C20-4D0E-AE6D-B225040961E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B86F45BDAEB8478EBE1326D471C970" ma:contentTypeVersion="15" ma:contentTypeDescription="Create a new document." ma:contentTypeScope="" ma:versionID="b12f07a1a45678e0e9b35c9bc13faae9">
  <xsd:schema xmlns:xsd="http://www.w3.org/2001/XMLSchema" xmlns:xs="http://www.w3.org/2001/XMLSchema" xmlns:p="http://schemas.microsoft.com/office/2006/metadata/properties" xmlns:ns2="8d7096d6-fc66-4344-9e3f-2445529a09f6" xmlns:ns3="8a11311c-9794-45db-8e12-9bebc4cd1264" targetNamespace="http://schemas.microsoft.com/office/2006/metadata/properties" ma:root="true" ma:fieldsID="99874ac60eb1318790e5a8a7e49258c9" ns2:_="" ns3:_="">
    <xsd:import namespace="8d7096d6-fc66-4344-9e3f-2445529a09f6"/>
    <xsd:import namespace="8a11311c-9794-45db-8e12-9bebc4cd1264"/>
    <xsd:element name="properties">
      <xsd:complexType>
        <xsd:sequence>
          <xsd:element name="documentManagement">
            <xsd:complexType>
              <xsd:all>
                <xsd:element ref="ns2:hbf0c10381aa4bd59932b5b7da857fed" minOccurs="0"/>
                <xsd:element ref="ns2:TaxCatchAll" minOccurs="0"/>
                <xsd:element ref="ns3:MediaServiceMetadata" minOccurs="0"/>
                <xsd:element ref="ns3:MediaServiceFastMetadata" minOccurs="0"/>
                <xsd:element ref="ns3:MediaLengthInSeconds" minOccurs="0"/>
                <xsd:element ref="ns3:lcf76f155ced4ddcb4097134ff3c332f" minOccurs="0"/>
                <xsd:element ref="ns3:MediaServiceDateTaken"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7096d6-fc66-4344-9e3f-2445529a09f6" elementFormDefault="qualified">
    <xsd:import namespace="http://schemas.microsoft.com/office/2006/documentManagement/types"/>
    <xsd:import namespace="http://schemas.microsoft.com/office/infopath/2007/PartnerControls"/>
    <xsd:element name="hbf0c10381aa4bd59932b5b7da857fed" ma:index="8" nillable="true" ma:taxonomy="true" ma:internalName="hbf0c10381aa4bd59932b5b7da857fed" ma:taxonomyFieldName="Project_x0020_Document_x0020_Type" ma:displayName="Project Document Type" ma:default="" ma:fieldId="{1bf0c103-81aa-4bd5-9932-b5b7da857fed}" ma:sspId="822e118f-d533-465d-b5ca-7beed2256e09" ma:termSetId="d8a5acf7-091c-4877-b363-b3708ae07044"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44936cc9-c416-4a48-b53c-5b7cffe21cfa}" ma:internalName="TaxCatchAll" ma:showField="CatchAllData" ma:web="b3580534-05be-48ff-963b-a545f0352a0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a11311c-9794-45db-8e12-9bebc4cd126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22e118f-d533-465d-b5ca-7beed2256e09"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hbf0c10381aa4bd59932b5b7da857fed xmlns="8d7096d6-fc66-4344-9e3f-2445529a09f6">
      <Terms xmlns="http://schemas.microsoft.com/office/infopath/2007/PartnerControls"/>
    </hbf0c10381aa4bd59932b5b7da857fed>
    <TaxCatchAll xmlns="8d7096d6-fc66-4344-9e3f-2445529a09f6" xsi:nil="true"/>
    <lcf76f155ced4ddcb4097134ff3c332f xmlns="8a11311c-9794-45db-8e12-9bebc4cd126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FA1F66B-9FD9-4C85-9D4C-C1B1CCC7FCC8}">
  <ds:schemaRefs>
    <ds:schemaRef ds:uri="8a11311c-9794-45db-8e12-9bebc4cd1264"/>
    <ds:schemaRef ds:uri="8d7096d6-fc66-4344-9e3f-2445529a09f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71413D8-9BBE-426F-B343-5D38E98BB9EB}">
  <ds:schemaRefs>
    <ds:schemaRef ds:uri="http://schemas.microsoft.com/sharepoint/v3/contenttype/forms"/>
  </ds:schemaRefs>
</ds:datastoreItem>
</file>

<file path=customXml/itemProps3.xml><?xml version="1.0" encoding="utf-8"?>
<ds:datastoreItem xmlns:ds="http://schemas.openxmlformats.org/officeDocument/2006/customXml" ds:itemID="{B4ACAF12-145B-4153-B7E2-CFBE9A3230B0}">
  <ds:schemaRefs>
    <ds:schemaRef ds:uri="501cfcd4-ef64-432a-acc0-bcdaa170b7e8"/>
    <ds:schemaRef ds:uri="8a11311c-9794-45db-8e12-9bebc4cd1264"/>
    <ds:schemaRef ds:uri="8d7096d6-fc66-4344-9e3f-2445529a09f6"/>
    <ds:schemaRef ds:uri="f1d62c08-514c-4325-b812-0c91804c3a5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26</Slides>
  <Notes>1</Notes>
  <HiddenSlides>0</HiddenSlide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3_Office Theme</vt:lpstr>
      <vt:lpstr>PowerPoint Presentation</vt:lpstr>
      <vt:lpstr>Agenda</vt:lpstr>
      <vt:lpstr>Welcoming Remarks/Project Overview</vt:lpstr>
      <vt:lpstr>Scope of 3PL last-mile distribution services Geographic coverage</vt:lpstr>
      <vt:lpstr>What do we have to offer transportation firms as USAID PASCO Project?</vt:lpstr>
      <vt:lpstr>Introduction of the RFP</vt:lpstr>
      <vt:lpstr>Important Dates To Remember </vt:lpstr>
      <vt:lpstr>Overview- Procurement guidelines (3PL)</vt:lpstr>
      <vt:lpstr>Overview- Procurement Methodology</vt:lpstr>
      <vt:lpstr>Proposal Submission</vt:lpstr>
      <vt:lpstr>General Requirements</vt:lpstr>
      <vt:lpstr>Subcontract Type</vt:lpstr>
      <vt:lpstr>Pricing</vt:lpstr>
      <vt:lpstr>Pricing, Continued</vt:lpstr>
      <vt:lpstr>Pricing cont’d:  Reference Annex 19 for details</vt:lpstr>
      <vt:lpstr>Pricing cont’d:  Reference Annex 19 for details cont’d</vt:lpstr>
      <vt:lpstr>Pricing cont’d: Cost Evaluation</vt:lpstr>
      <vt:lpstr>Annex 3 – PASCO 3PL Historical information</vt:lpstr>
      <vt:lpstr>Technical evaluation</vt:lpstr>
      <vt:lpstr>KPIs</vt:lpstr>
      <vt:lpstr>Annex 7 – Vehicle Inspection Checklist</vt:lpstr>
      <vt:lpstr>Purchase Order Process Flow</vt:lpstr>
      <vt:lpstr>Important!</vt:lpstr>
      <vt:lpstr>Instructions for the Submission of Electronic Copies</vt:lpstr>
      <vt:lpstr>Any Questions?</vt:lpstr>
      <vt:lpstr>PowerPoint Presentation</vt:lpstr>
    </vt:vector>
  </TitlesOfParts>
  <Company>Chemonics International,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Selamawit Tegene</dc:creator>
  <cp:revision>1</cp:revision>
  <cp:lastPrinted>2023-04-26T11:29:04Z</cp:lastPrinted>
  <dcterms:created xsi:type="dcterms:W3CDTF">2016-10-13T21:59:47Z</dcterms:created>
  <dcterms:modified xsi:type="dcterms:W3CDTF">2024-10-21T13:39:09Z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visionDepartment">
    <vt:lpwstr>3;#Strategic Communications and Outreach|3bdae9ac-3485-40f3-bc54-e952fd59a11d</vt:lpwstr>
  </property>
  <property fmtid="{D5CDD505-2E9C-101B-9397-08002B2CF9AE}" pid="3" name="BusinessUnit">
    <vt:lpwstr>2;#Strategic Solutions and Communications|243815c8-8aec-4f2f-b92a-dc3397f14641</vt:lpwstr>
  </property>
  <property fmtid="{D5CDD505-2E9C-101B-9397-08002B2CF9AE}" pid="4" name="ContentTypeId">
    <vt:lpwstr>0x0101000BB86F45BDAEB8478EBE1326D471C970</vt:lpwstr>
  </property>
  <property fmtid="{D5CDD505-2E9C-101B-9397-08002B2CF9AE}" pid="5" name="Project Document Type">
    <vt:lpwstr/>
  </property>
  <property fmtid="{D5CDD505-2E9C-101B-9397-08002B2CF9AE}" pid="6" name="MediaServiceImageTags">
    <vt:lpwstr/>
  </property>
</Properties>
</file>