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60" r:id="rId6"/>
  </p:sldMasterIdLst>
  <p:notesMasterIdLst>
    <p:notesMasterId r:id="rId19"/>
  </p:notesMasterIdLst>
  <p:handoutMasterIdLst>
    <p:handoutMasterId r:id="rId20"/>
  </p:handoutMasterIdLst>
  <p:sldIdLst>
    <p:sldId id="338" r:id="rId7"/>
    <p:sldId id="378" r:id="rId8"/>
    <p:sldId id="380" r:id="rId9"/>
    <p:sldId id="381" r:id="rId10"/>
    <p:sldId id="382" r:id="rId11"/>
    <p:sldId id="388" r:id="rId12"/>
    <p:sldId id="390" r:id="rId13"/>
    <p:sldId id="383" r:id="rId14"/>
    <p:sldId id="389" r:id="rId15"/>
    <p:sldId id="386" r:id="rId16"/>
    <p:sldId id="387" r:id="rId17"/>
    <p:sldId id="384" r:id="rId18"/>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5EA006-6B38-5F73-C66A-B91C2EEFE116}" name="Oscar Jacob" initials="OJ" userId="S::ojacob@chemonics.com::1ad4d67c-028c-47f2-8c39-3ded2ad96c96" providerId="AD"/>
  <p188:author id="{B0DE8F0A-E2BB-D42C-B176-61C8FD2AE090}" name="Marcela de Campos" initials="MD" userId="S::MDeCampos@CFDAccelerator.com::296077e6-6118-4c50-8002-6b246d48477d" providerId="AD"/>
  <p188:author id="{D4B8210C-DB84-0468-18E6-6B628B5DCC65}" name="Isaiah Oliver" initials="IO" userId="S::ioliver@chemonics.com::ee758beb-f0e6-4e99-be5e-b2ece51f1a0e" providerId="AD"/>
  <p188:author id="{D177FA55-F111-2B6C-242F-73B8E7EBAF33}" name="Heather Tomlins" initials="HT" userId="S::htomlins@CFDAccelerator.com::6ca5cc45-2cbf-40f9-8877-7cf4eb6a450f" providerId="AD"/>
  <p188:author id="{BB204F58-FC68-4635-F6E9-850B439F6FA8}" name="Andrew D Hassan" initials="AH" userId="S::anhassan@cfdaccelerator.com::fe47c477-25fc-445d-bdd2-6a0f2972cf66" providerId="AD"/>
  <p188:author id="{1B63F459-0141-5A89-ABA5-42ACFB8CF52C}" name="Kristen Donnelly" initials="KD" userId="S::kdonnelly@chemonics.com::146dd84c-9ea0-40be-948f-a196c8d3b675" providerId="AD"/>
  <p188:author id="{41B32D63-EAA7-53DA-AA4F-A8A444AA4C9B}" name="Isaiah Oliver" initials="IO" userId="S::ioliver@cfdaccelerator.com::ee758beb-f0e6-4e99-be5e-b2ece51f1a0e" providerId="AD"/>
  <p188:author id="{986D7597-F84A-C540-F688-0C62B0A124F7}" name="Alizabeth Brady" initials="AB" userId="S::abrady@chemonics.com::71b7a5df-57dd-46ab-925b-cd5346f94395" providerId="AD"/>
  <p188:author id="{516D489A-D8D7-85FB-5372-92F275DD9F57}" name="Amanda Lonsdale" initials="AL" userId="S::alonsdale@cfdaccelerator.com::df37e7d0-8374-4108-b0d6-5f944ad08650" providerId="AD"/>
  <p188:author id="{9A9C80A6-25B5-52EE-EC45-6277AED63D86}" name="Niek De Goeij" initials="NG" userId="S::ndegoeij@cfdaccelerator.com::4a8ff08a-c702-47ec-ae64-bf51b094d0fc" providerId="AD"/>
  <p188:author id="{E1B750AB-05CC-D179-8ADE-185932D34577}" name="Spencer Parsons" initials="SP" userId="S::sparsons@cfdaccelerator.com::3f0329af-b3e6-41ef-9d07-5c91b10e3815" providerId="AD"/>
  <p188:author id="{3F00A5B1-8D72-F21F-DC36-B11E8CC6575C}" name="Kerry W Dittmeier" initials="KWD" userId="S::kdittmeier@chemonics.com::0fc7aec1-ac10-482c-a161-a33dc7b7c937" providerId="AD"/>
  <p188:author id="{FAD5CBB7-120A-3A20-113A-979AB6FDED90}" name="Maxwell Mcgrath-Horn" initials="MM" userId="S::mmcgrathhorn@chemonics.com::6de40e04-dbf4-4567-bfcb-24967909a827" providerId="AD"/>
  <p188:author id="{1AF019B9-59E2-E9B3-19FE-41CA1823DE28}" name="Daniel" initials="D" userId="S::dkim@CFDAccelerator.com::c3191c92-e7e1-49ed-b366-4e26cd618ce0" providerId="AD"/>
  <p188:author id="{985879BC-7F30-BB23-3F86-BF520153A44F}" name="Isaiah Oliver" initials="IO" userId="S::ioliver@CFDAccelerator.com::ee758beb-f0e6-4e99-be5e-b2ece51f1a0e" providerId="AD"/>
  <p188:author id="{18ED44CF-6EBE-5D6E-DC25-C070CB77A12D}" name="Veronique Lee" initials="VL" userId="S::vlee@chemonics.com::ebbf7fa9-52bd-4fc2-9f9a-94e4a3b72590" providerId="AD"/>
  <p188:author id="{C8E2E5D3-5951-D0A1-4947-78B38FA157A0}" name="Kiersten Rooke" initials="KR" userId="S::krooke@chemonics.com::5c484a76-257a-4a07-bc10-399da3aa8b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saiah Oliver" initials="IO" lastIdx="4" clrIdx="0">
    <p:extLst>
      <p:ext uri="{19B8F6BF-5375-455C-9EA6-DF929625EA0E}">
        <p15:presenceInfo xmlns:p15="http://schemas.microsoft.com/office/powerpoint/2012/main" userId="S::ioliver@CFDAccelerator.com::ee758beb-f0e6-4e99-be5e-b2ece51f1a0e" providerId="AD"/>
      </p:ext>
    </p:extLst>
  </p:cmAuthor>
  <p:cmAuthor id="2" name="Spencer Parsons" initials="SP" lastIdx="2" clrIdx="1">
    <p:extLst>
      <p:ext uri="{19B8F6BF-5375-455C-9EA6-DF929625EA0E}">
        <p15:presenceInfo xmlns:p15="http://schemas.microsoft.com/office/powerpoint/2012/main" userId="S::sparsons@cfdaccelerator.com::3f0329af-b3e6-41ef-9d07-5c91b10e38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D87FF"/>
    <a:srgbClr val="BA0C2F"/>
    <a:srgbClr val="6C6463"/>
    <a:srgbClr val="002F6C"/>
    <a:srgbClr val="0059D0"/>
    <a:srgbClr val="005CD6"/>
    <a:srgbClr val="003F92"/>
    <a:srgbClr val="E7E7E5"/>
    <a:srgbClr val="CFCD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46738-E495-4934-A0FD-D75BDD6C60E8}" v="261" dt="2024-09-20T17:43:49.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864" y="120"/>
      </p:cViewPr>
      <p:guideLst>
        <p:guide orient="horz" pos="163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9/23/2024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9/23/2024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373379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12</a:t>
            </a:fld>
            <a:endParaRPr lang="en-US"/>
          </a:p>
        </p:txBody>
      </p:sp>
    </p:spTree>
    <p:extLst>
      <p:ext uri="{BB962C8B-B14F-4D97-AF65-F5344CB8AC3E}">
        <p14:creationId xmlns:p14="http://schemas.microsoft.com/office/powerpoint/2010/main" val="52936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119649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216419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5</a:t>
            </a:fld>
            <a:endParaRPr lang="en-US"/>
          </a:p>
        </p:txBody>
      </p:sp>
    </p:spTree>
    <p:extLst>
      <p:ext uri="{BB962C8B-B14F-4D97-AF65-F5344CB8AC3E}">
        <p14:creationId xmlns:p14="http://schemas.microsoft.com/office/powerpoint/2010/main" val="2934162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320922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3258623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315163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430543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11</a:t>
            </a:fld>
            <a:endParaRPr lang="en-US"/>
          </a:p>
        </p:txBody>
      </p:sp>
    </p:spTree>
    <p:extLst>
      <p:ext uri="{BB962C8B-B14F-4D97-AF65-F5344CB8AC3E}">
        <p14:creationId xmlns:p14="http://schemas.microsoft.com/office/powerpoint/2010/main" val="332771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9/23/2024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9/23/2024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9/23/2024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9/23/2024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9/23/2024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9/23/2024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9/23/2024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9/23/2024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9/23/2024</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9/23/2024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9/23/2024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25698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9/23/2024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9/23/2024</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9/23/2024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9/23/2024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9/23/2024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9/23/2024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9/23/2024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9/23/2024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9/23/2024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9/23/2024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9/23/2024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9/23/2024</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9/23/2024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9/23/2024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9/23/2024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28650" y="276042"/>
            <a:ext cx="7886700" cy="460914"/>
          </a:xfrm>
        </p:spPr>
        <p:txBody>
          <a:bodyPr>
            <a:normAutofit/>
          </a:bodyPr>
          <a:lstStyle>
            <a:lvl1pPr algn="ctr">
              <a:defRPr sz="3000"/>
            </a:lvl1pPr>
          </a:lstStyle>
          <a:p>
            <a:r>
              <a:rPr lang="en-US"/>
              <a:t>Click to edit Master title style</a:t>
            </a:r>
          </a:p>
        </p:txBody>
      </p:sp>
    </p:spTree>
    <p:extLst>
      <p:ext uri="{BB962C8B-B14F-4D97-AF65-F5344CB8AC3E}">
        <p14:creationId xmlns:p14="http://schemas.microsoft.com/office/powerpoint/2010/main" val="2674583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6"/>
        <p:cNvGrpSpPr/>
        <p:nvPr/>
      </p:nvGrpSpPr>
      <p:grpSpPr>
        <a:xfrm>
          <a:off x="0" y="0"/>
          <a:ext cx="0" cy="0"/>
          <a:chOff x="0" y="0"/>
          <a:chExt cx="0" cy="0"/>
        </a:xfrm>
      </p:grpSpPr>
      <p:pic>
        <p:nvPicPr>
          <p:cNvPr id="17" name="Google Shape;17;p60" descr="A picture containing outdoor, sky, raft&#10;&#10;Description automatically generated"/>
          <p:cNvPicPr preferRelativeResize="0"/>
          <p:nvPr/>
        </p:nvPicPr>
        <p:blipFill rotWithShape="1">
          <a:blip r:embed="rId2">
            <a:alphaModFix/>
          </a:blip>
          <a:srcRect t="12473" b="3098"/>
          <a:stretch/>
        </p:blipFill>
        <p:spPr>
          <a:xfrm>
            <a:off x="144780" y="153987"/>
            <a:ext cx="8856313" cy="4885648"/>
          </a:xfrm>
          <a:prstGeom prst="rect">
            <a:avLst/>
          </a:prstGeom>
          <a:noFill/>
          <a:ln>
            <a:noFill/>
          </a:ln>
        </p:spPr>
      </p:pic>
      <p:sp>
        <p:nvSpPr>
          <p:cNvPr id="18" name="Google Shape;18;p6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60"/>
          <p:cNvSpPr txBox="1">
            <a:spLocks noGrp="1"/>
          </p:cNvSpPr>
          <p:nvPr>
            <p:ph type="ctrTitle"/>
          </p:nvPr>
        </p:nvSpPr>
        <p:spPr>
          <a:xfrm>
            <a:off x="685800" y="1601787"/>
            <a:ext cx="3886200" cy="1209781"/>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0"/>
          <p:cNvSpPr txBox="1">
            <a:spLocks noGrp="1"/>
          </p:cNvSpPr>
          <p:nvPr>
            <p:ph type="subTitle" idx="1"/>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23" name="Google Shape;23;p60"/>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4" name="Google Shape;24;p60"/>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chemeClr val="lt1"/>
              </a:buClr>
              <a:buSzPts val="600"/>
              <a:buNone/>
              <a:defRPr sz="600">
                <a:solidFill>
                  <a:schemeClr val="lt1"/>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5" name="Google Shape;25;p60"/>
          <p:cNvPicPr preferRelativeResize="0"/>
          <p:nvPr/>
        </p:nvPicPr>
        <p:blipFill rotWithShape="1">
          <a:blip r:embed="rId3">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296669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26"/>
        <p:cNvGrpSpPr/>
        <p:nvPr/>
      </p:nvGrpSpPr>
      <p:grpSpPr>
        <a:xfrm>
          <a:off x="0" y="0"/>
          <a:ext cx="0" cy="0"/>
          <a:chOff x="0" y="0"/>
          <a:chExt cx="0" cy="0"/>
        </a:xfrm>
      </p:grpSpPr>
      <p:sp>
        <p:nvSpPr>
          <p:cNvPr id="27" name="Google Shape;27;p6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61"/>
          <p:cNvSpPr txBox="1">
            <a:spLocks noGrp="1"/>
          </p:cNvSpPr>
          <p:nvPr>
            <p:ph type="ctrTitle"/>
          </p:nvPr>
        </p:nvSpPr>
        <p:spPr>
          <a:xfrm>
            <a:off x="685800" y="1601787"/>
            <a:ext cx="3886200" cy="1209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1"/>
          <p:cNvSpPr txBox="1">
            <a:spLocks noGrp="1"/>
          </p:cNvSpPr>
          <p:nvPr>
            <p:ph type="subTitle" idx="1"/>
          </p:nvPr>
        </p:nvSpPr>
        <p:spPr>
          <a:xfrm>
            <a:off x="685800" y="3135206"/>
            <a:ext cx="3429000" cy="120978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32" name="Google Shape;32;p61"/>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33" name="Google Shape;33;p61"/>
          <p:cNvPicPr preferRelativeResize="0"/>
          <p:nvPr/>
        </p:nvPicPr>
        <p:blipFill rotWithShape="1">
          <a:blip r:embed="rId2">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33741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34"/>
        <p:cNvGrpSpPr/>
        <p:nvPr/>
      </p:nvGrpSpPr>
      <p:grpSpPr>
        <a:xfrm>
          <a:off x="0" y="0"/>
          <a:ext cx="0" cy="0"/>
          <a:chOff x="0" y="0"/>
          <a:chExt cx="0" cy="0"/>
        </a:xfrm>
      </p:grpSpPr>
      <p:sp>
        <p:nvSpPr>
          <p:cNvPr id="35" name="Google Shape;35;p62"/>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62"/>
          <p:cNvPicPr preferRelativeResize="0"/>
          <p:nvPr/>
        </p:nvPicPr>
        <p:blipFill rotWithShape="1">
          <a:blip r:embed="rId2">
            <a:alphaModFix/>
          </a:blip>
          <a:srcRect/>
          <a:stretch/>
        </p:blipFill>
        <p:spPr>
          <a:xfrm>
            <a:off x="684768" y="4344987"/>
            <a:ext cx="1369673" cy="410902"/>
          </a:xfrm>
          <a:prstGeom prst="rect">
            <a:avLst/>
          </a:prstGeom>
          <a:noFill/>
          <a:ln>
            <a:noFill/>
          </a:ln>
        </p:spPr>
      </p:pic>
      <p:cxnSp>
        <p:nvCxnSpPr>
          <p:cNvPr id="40" name="Google Shape;40;p62"/>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534725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41"/>
        <p:cNvGrpSpPr/>
        <p:nvPr/>
      </p:nvGrpSpPr>
      <p:grpSpPr>
        <a:xfrm>
          <a:off x="0" y="0"/>
          <a:ext cx="0" cy="0"/>
          <a:chOff x="0" y="0"/>
          <a:chExt cx="0" cy="0"/>
        </a:xfrm>
      </p:grpSpPr>
      <p:sp>
        <p:nvSpPr>
          <p:cNvPr id="42" name="Google Shape;42;p6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63"/>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3"/>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77497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47"/>
        <p:cNvGrpSpPr/>
        <p:nvPr/>
      </p:nvGrpSpPr>
      <p:grpSpPr>
        <a:xfrm>
          <a:off x="0" y="0"/>
          <a:ext cx="0" cy="0"/>
          <a:chOff x="0" y="0"/>
          <a:chExt cx="0" cy="0"/>
        </a:xfrm>
      </p:grpSpPr>
      <p:sp>
        <p:nvSpPr>
          <p:cNvPr id="48" name="Google Shape;48;p6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4"/>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64"/>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64"/>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146161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53"/>
        <p:cNvGrpSpPr/>
        <p:nvPr/>
      </p:nvGrpSpPr>
      <p:grpSpPr>
        <a:xfrm>
          <a:off x="0" y="0"/>
          <a:ext cx="0" cy="0"/>
          <a:chOff x="0" y="0"/>
          <a:chExt cx="0" cy="0"/>
        </a:xfrm>
      </p:grpSpPr>
      <p:sp>
        <p:nvSpPr>
          <p:cNvPr id="54" name="Google Shape;54;p65"/>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65"/>
          <p:cNvPicPr preferRelativeResize="0"/>
          <p:nvPr/>
        </p:nvPicPr>
        <p:blipFill rotWithShape="1">
          <a:blip r:embed="rId2">
            <a:alphaModFix/>
          </a:blip>
          <a:srcRect/>
          <a:stretch/>
        </p:blipFill>
        <p:spPr>
          <a:xfrm>
            <a:off x="684768" y="4344987"/>
            <a:ext cx="1369673" cy="410902"/>
          </a:xfrm>
          <a:prstGeom prst="rect">
            <a:avLst/>
          </a:prstGeom>
          <a:noFill/>
          <a:ln>
            <a:noFill/>
          </a:ln>
        </p:spPr>
      </p:pic>
      <p:cxnSp>
        <p:nvCxnSpPr>
          <p:cNvPr id="59" name="Google Shape;59;p65"/>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385734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9/23/2024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60"/>
        <p:cNvGrpSpPr/>
        <p:nvPr/>
      </p:nvGrpSpPr>
      <p:grpSpPr>
        <a:xfrm>
          <a:off x="0" y="0"/>
          <a:ext cx="0" cy="0"/>
          <a:chOff x="0" y="0"/>
          <a:chExt cx="0" cy="0"/>
        </a:xfrm>
      </p:grpSpPr>
      <p:sp>
        <p:nvSpPr>
          <p:cNvPr id="61" name="Google Shape;61;p66"/>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2" name="Google Shape;62;p66"/>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3" name="Google Shape;63;p6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02936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67"/>
        <p:cNvGrpSpPr/>
        <p:nvPr/>
      </p:nvGrpSpPr>
      <p:grpSpPr>
        <a:xfrm>
          <a:off x="0" y="0"/>
          <a:ext cx="0" cy="0"/>
          <a:chOff x="0" y="0"/>
          <a:chExt cx="0" cy="0"/>
        </a:xfrm>
      </p:grpSpPr>
      <p:sp>
        <p:nvSpPr>
          <p:cNvPr id="68" name="Google Shape;68;p6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7"/>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67"/>
          <p:cNvSpPr txBox="1">
            <a:spLocks noGrp="1"/>
          </p:cNvSpPr>
          <p:nvPr>
            <p:ph type="ctrTitle"/>
          </p:nvPr>
        </p:nvSpPr>
        <p:spPr>
          <a:xfrm>
            <a:off x="685800" y="1601787"/>
            <a:ext cx="3886200" cy="1209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7"/>
          <p:cNvSpPr txBox="1">
            <a:spLocks noGrp="1"/>
          </p:cNvSpPr>
          <p:nvPr>
            <p:ph type="subTitle" idx="1"/>
          </p:nvPr>
        </p:nvSpPr>
        <p:spPr>
          <a:xfrm>
            <a:off x="685800" y="3135206"/>
            <a:ext cx="3429000" cy="120978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73" name="Google Shape;73;p67"/>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74" name="Google Shape;74;p67"/>
          <p:cNvPicPr preferRelativeResize="0"/>
          <p:nvPr/>
        </p:nvPicPr>
        <p:blipFill rotWithShape="1">
          <a:blip r:embed="rId2">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1433574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75"/>
        <p:cNvGrpSpPr/>
        <p:nvPr/>
      </p:nvGrpSpPr>
      <p:grpSpPr>
        <a:xfrm>
          <a:off x="0" y="0"/>
          <a:ext cx="0" cy="0"/>
          <a:chOff x="0" y="0"/>
          <a:chExt cx="0" cy="0"/>
        </a:xfrm>
      </p:grpSpPr>
      <p:sp>
        <p:nvSpPr>
          <p:cNvPr id="76" name="Google Shape;76;p6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68"/>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8"/>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Clr>
                <a:srgbClr val="6C6463"/>
              </a:buClr>
              <a:buSzPts val="1800"/>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69965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81"/>
        <p:cNvGrpSpPr/>
        <p:nvPr/>
      </p:nvGrpSpPr>
      <p:grpSpPr>
        <a:xfrm>
          <a:off x="0" y="0"/>
          <a:ext cx="0" cy="0"/>
          <a:chOff x="0" y="0"/>
          <a:chExt cx="0" cy="0"/>
        </a:xfrm>
      </p:grpSpPr>
      <p:sp>
        <p:nvSpPr>
          <p:cNvPr id="82" name="Google Shape;82;p69"/>
          <p:cNvSpPr txBox="1">
            <a:spLocks noGrp="1"/>
          </p:cNvSpPr>
          <p:nvPr>
            <p:ph type="body" idx="1"/>
          </p:nvPr>
        </p:nvSpPr>
        <p:spPr>
          <a:xfrm>
            <a:off x="686104" y="1296987"/>
            <a:ext cx="7772400"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3" name="Google Shape;83;p6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9"/>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69"/>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1737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94"/>
        <p:cNvGrpSpPr/>
        <p:nvPr/>
      </p:nvGrpSpPr>
      <p:grpSpPr>
        <a:xfrm>
          <a:off x="0" y="0"/>
          <a:ext cx="0" cy="0"/>
          <a:chOff x="0" y="0"/>
          <a:chExt cx="0" cy="0"/>
        </a:xfrm>
      </p:grpSpPr>
      <p:sp>
        <p:nvSpPr>
          <p:cNvPr id="95" name="Google Shape;95;p71"/>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6" name="Google Shape;96;p71"/>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7" name="Google Shape;97;p7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7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71"/>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1" name="Google Shape;101;p71"/>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72416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102"/>
        <p:cNvGrpSpPr/>
        <p:nvPr/>
      </p:nvGrpSpPr>
      <p:grpSpPr>
        <a:xfrm>
          <a:off x="0" y="0"/>
          <a:ext cx="0" cy="0"/>
          <a:chOff x="0" y="0"/>
          <a:chExt cx="0" cy="0"/>
        </a:xfrm>
      </p:grpSpPr>
      <p:sp>
        <p:nvSpPr>
          <p:cNvPr id="103" name="Google Shape;103;p72"/>
          <p:cNvSpPr>
            <a:spLocks noGrp="1"/>
          </p:cNvSpPr>
          <p:nvPr>
            <p:ph type="pic" idx="2"/>
          </p:nvPr>
        </p:nvSpPr>
        <p:spPr>
          <a:xfrm>
            <a:off x="152400" y="2592387"/>
            <a:ext cx="8839200" cy="2440594"/>
          </a:xfrm>
          <a:prstGeom prst="rect">
            <a:avLst/>
          </a:prstGeom>
          <a:solidFill>
            <a:schemeClr val="lt1"/>
          </a:solidFill>
          <a:ln>
            <a:noFill/>
          </a:ln>
        </p:spPr>
      </p:sp>
      <p:sp>
        <p:nvSpPr>
          <p:cNvPr id="104" name="Google Shape;104;p72"/>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7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72"/>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72"/>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36023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110"/>
        <p:cNvGrpSpPr/>
        <p:nvPr/>
      </p:nvGrpSpPr>
      <p:grpSpPr>
        <a:xfrm>
          <a:off x="0" y="0"/>
          <a:ext cx="0" cy="0"/>
          <a:chOff x="0" y="0"/>
          <a:chExt cx="0" cy="0"/>
        </a:xfrm>
      </p:grpSpPr>
      <p:sp>
        <p:nvSpPr>
          <p:cNvPr id="111" name="Google Shape;111;p73"/>
          <p:cNvSpPr>
            <a:spLocks noGrp="1"/>
          </p:cNvSpPr>
          <p:nvPr>
            <p:ph type="pic" idx="2"/>
          </p:nvPr>
        </p:nvSpPr>
        <p:spPr>
          <a:xfrm>
            <a:off x="4572000" y="153988"/>
            <a:ext cx="4419600" cy="4876800"/>
          </a:xfrm>
          <a:prstGeom prst="rect">
            <a:avLst/>
          </a:prstGeom>
          <a:solidFill>
            <a:srgbClr val="FFFFFF"/>
          </a:solidFill>
          <a:ln>
            <a:noFill/>
          </a:ln>
        </p:spPr>
      </p:sp>
      <p:sp>
        <p:nvSpPr>
          <p:cNvPr id="112" name="Google Shape;112;p7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7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73"/>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73"/>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73"/>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27215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17"/>
        <p:cNvGrpSpPr/>
        <p:nvPr/>
      </p:nvGrpSpPr>
      <p:grpSpPr>
        <a:xfrm>
          <a:off x="0" y="0"/>
          <a:ext cx="0" cy="0"/>
          <a:chOff x="0" y="0"/>
          <a:chExt cx="0" cy="0"/>
        </a:xfrm>
      </p:grpSpPr>
      <p:sp>
        <p:nvSpPr>
          <p:cNvPr id="118" name="Google Shape;118;p74"/>
          <p:cNvSpPr>
            <a:spLocks noGrp="1"/>
          </p:cNvSpPr>
          <p:nvPr>
            <p:ph type="pic" idx="2"/>
          </p:nvPr>
        </p:nvSpPr>
        <p:spPr>
          <a:xfrm>
            <a:off x="152400" y="153987"/>
            <a:ext cx="4419600" cy="4876799"/>
          </a:xfrm>
          <a:prstGeom prst="rect">
            <a:avLst/>
          </a:prstGeom>
          <a:solidFill>
            <a:schemeClr val="lt1"/>
          </a:solidFill>
          <a:ln>
            <a:noFill/>
          </a:ln>
        </p:spPr>
      </p:sp>
      <p:sp>
        <p:nvSpPr>
          <p:cNvPr id="119" name="Google Shape;119;p7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7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74"/>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74"/>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17978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75"/>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5" name="Google Shape;125;p75"/>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6" name="Google Shape;126;p7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7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7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75"/>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0" name="Google Shape;130;p75"/>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87826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31"/>
        <p:cNvGrpSpPr/>
        <p:nvPr/>
      </p:nvGrpSpPr>
      <p:grpSpPr>
        <a:xfrm>
          <a:off x="0" y="0"/>
          <a:ext cx="0" cy="0"/>
          <a:chOff x="0" y="0"/>
          <a:chExt cx="0" cy="0"/>
        </a:xfrm>
      </p:grpSpPr>
      <p:sp>
        <p:nvSpPr>
          <p:cNvPr id="132" name="Google Shape;132;p76"/>
          <p:cNvSpPr>
            <a:spLocks noGrp="1"/>
          </p:cNvSpPr>
          <p:nvPr>
            <p:ph type="pic" idx="2"/>
          </p:nvPr>
        </p:nvSpPr>
        <p:spPr>
          <a:xfrm>
            <a:off x="152400" y="2592387"/>
            <a:ext cx="8839200" cy="2440594"/>
          </a:xfrm>
          <a:prstGeom prst="rect">
            <a:avLst/>
          </a:prstGeom>
          <a:solidFill>
            <a:srgbClr val="E7E7E5"/>
          </a:solidFill>
          <a:ln>
            <a:noFill/>
          </a:ln>
        </p:spPr>
      </p:sp>
      <p:sp>
        <p:nvSpPr>
          <p:cNvPr id="133" name="Google Shape;133;p76"/>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4" name="Google Shape;134;p7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7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76"/>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7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3713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9/23/2024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39"/>
        <p:cNvGrpSpPr/>
        <p:nvPr/>
      </p:nvGrpSpPr>
      <p:grpSpPr>
        <a:xfrm>
          <a:off x="0" y="0"/>
          <a:ext cx="0" cy="0"/>
          <a:chOff x="0" y="0"/>
          <a:chExt cx="0" cy="0"/>
        </a:xfrm>
      </p:grpSpPr>
      <p:sp>
        <p:nvSpPr>
          <p:cNvPr id="140" name="Google Shape;140;p77"/>
          <p:cNvSpPr>
            <a:spLocks noGrp="1"/>
          </p:cNvSpPr>
          <p:nvPr>
            <p:ph type="pic" idx="2"/>
          </p:nvPr>
        </p:nvSpPr>
        <p:spPr>
          <a:xfrm>
            <a:off x="4572000" y="153988"/>
            <a:ext cx="4419600" cy="4876800"/>
          </a:xfrm>
          <a:prstGeom prst="rect">
            <a:avLst/>
          </a:prstGeom>
          <a:solidFill>
            <a:srgbClr val="E7E7E5"/>
          </a:solidFill>
          <a:ln>
            <a:noFill/>
          </a:ln>
        </p:spPr>
      </p:sp>
      <p:sp>
        <p:nvSpPr>
          <p:cNvPr id="141" name="Google Shape;141;p7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7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77"/>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77"/>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77"/>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77940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46"/>
        <p:cNvGrpSpPr/>
        <p:nvPr/>
      </p:nvGrpSpPr>
      <p:grpSpPr>
        <a:xfrm>
          <a:off x="0" y="0"/>
          <a:ext cx="0" cy="0"/>
          <a:chOff x="0" y="0"/>
          <a:chExt cx="0" cy="0"/>
        </a:xfrm>
      </p:grpSpPr>
      <p:sp>
        <p:nvSpPr>
          <p:cNvPr id="147" name="Google Shape;147;p78"/>
          <p:cNvSpPr>
            <a:spLocks noGrp="1"/>
          </p:cNvSpPr>
          <p:nvPr>
            <p:ph type="pic" idx="2"/>
          </p:nvPr>
        </p:nvSpPr>
        <p:spPr>
          <a:xfrm>
            <a:off x="152400" y="153987"/>
            <a:ext cx="4419600" cy="4876799"/>
          </a:xfrm>
          <a:prstGeom prst="rect">
            <a:avLst/>
          </a:prstGeom>
          <a:solidFill>
            <a:srgbClr val="E7E7E5"/>
          </a:solidFill>
          <a:ln>
            <a:noFill/>
          </a:ln>
        </p:spPr>
      </p:sp>
      <p:sp>
        <p:nvSpPr>
          <p:cNvPr id="148" name="Google Shape;148;p7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7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78"/>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1" name="Google Shape;151;p78"/>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35449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152"/>
        <p:cNvGrpSpPr/>
        <p:nvPr/>
      </p:nvGrpSpPr>
      <p:grpSpPr>
        <a:xfrm>
          <a:off x="0" y="0"/>
          <a:ext cx="0" cy="0"/>
          <a:chOff x="0" y="0"/>
          <a:chExt cx="0" cy="0"/>
        </a:xfrm>
      </p:grpSpPr>
      <p:pic>
        <p:nvPicPr>
          <p:cNvPr id="153" name="Google Shape;153;p79"/>
          <p:cNvPicPr preferRelativeResize="0"/>
          <p:nvPr/>
        </p:nvPicPr>
        <p:blipFill rotWithShape="1">
          <a:blip r:embed="rId2">
            <a:alphaModFix/>
          </a:blip>
          <a:srcRect/>
          <a:stretch/>
        </p:blipFill>
        <p:spPr>
          <a:xfrm>
            <a:off x="152400" y="153987"/>
            <a:ext cx="8839201" cy="4876800"/>
          </a:xfrm>
          <a:prstGeom prst="rect">
            <a:avLst/>
          </a:prstGeom>
          <a:noFill/>
          <a:ln>
            <a:noFill/>
          </a:ln>
        </p:spPr>
      </p:pic>
      <p:sp>
        <p:nvSpPr>
          <p:cNvPr id="154" name="Google Shape;154;p79"/>
          <p:cNvSpPr txBox="1">
            <a:spLocks noGrp="1"/>
          </p:cNvSpPr>
          <p:nvPr>
            <p:ph type="body" idx="1"/>
          </p:nvPr>
        </p:nvSpPr>
        <p:spPr>
          <a:xfrm rot="-5400000">
            <a:off x="78623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7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7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57" name="Google Shape;157;p79"/>
          <p:cNvPicPr preferRelativeResize="0"/>
          <p:nvPr/>
        </p:nvPicPr>
        <p:blipFill rotWithShape="1">
          <a:blip r:embed="rId3">
            <a:alphaModFix/>
          </a:blip>
          <a:srcRect/>
          <a:stretch/>
        </p:blipFill>
        <p:spPr>
          <a:xfrm>
            <a:off x="684768" y="4344987"/>
            <a:ext cx="1369673" cy="410902"/>
          </a:xfrm>
          <a:prstGeom prst="rect">
            <a:avLst/>
          </a:prstGeom>
          <a:noFill/>
          <a:ln>
            <a:noFill/>
          </a:ln>
        </p:spPr>
      </p:pic>
      <p:sp>
        <p:nvSpPr>
          <p:cNvPr id="158" name="Google Shape;158;p79"/>
          <p:cNvSpPr txBox="1">
            <a:spLocks noGrp="1"/>
          </p:cNvSpPr>
          <p:nvPr>
            <p:ph type="subTitle" idx="2"/>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159" name="Google Shape;159;p79"/>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1173742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60"/>
        <p:cNvGrpSpPr/>
        <p:nvPr/>
      </p:nvGrpSpPr>
      <p:grpSpPr>
        <a:xfrm>
          <a:off x="0" y="0"/>
          <a:ext cx="0" cy="0"/>
          <a:chOff x="0" y="0"/>
          <a:chExt cx="0" cy="0"/>
        </a:xfrm>
      </p:grpSpPr>
      <p:sp>
        <p:nvSpPr>
          <p:cNvPr id="161" name="Google Shape;161;p8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8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8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80"/>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80"/>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373822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66"/>
        <p:cNvGrpSpPr/>
        <p:nvPr/>
      </p:nvGrpSpPr>
      <p:grpSpPr>
        <a:xfrm>
          <a:off x="0" y="0"/>
          <a:ext cx="0" cy="0"/>
          <a:chOff x="0" y="0"/>
          <a:chExt cx="0" cy="0"/>
        </a:xfrm>
      </p:grpSpPr>
      <p:sp>
        <p:nvSpPr>
          <p:cNvPr id="167" name="Google Shape;167;p81"/>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8" name="Google Shape;168;p81"/>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9" name="Google Shape;169;p8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8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8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81"/>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99666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73"/>
        <p:cNvGrpSpPr/>
        <p:nvPr/>
      </p:nvGrpSpPr>
      <p:grpSpPr>
        <a:xfrm>
          <a:off x="0" y="0"/>
          <a:ext cx="0" cy="0"/>
          <a:chOff x="0" y="0"/>
          <a:chExt cx="0" cy="0"/>
        </a:xfrm>
      </p:grpSpPr>
      <p:sp>
        <p:nvSpPr>
          <p:cNvPr id="174" name="Google Shape;174;p82"/>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5" name="Google Shape;175;p82"/>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6" name="Google Shape;176;p8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8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8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82"/>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0" name="Google Shape;180;p82"/>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98307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81"/>
        <p:cNvGrpSpPr/>
        <p:nvPr/>
      </p:nvGrpSpPr>
      <p:grpSpPr>
        <a:xfrm>
          <a:off x="0" y="0"/>
          <a:ext cx="0" cy="0"/>
          <a:chOff x="0" y="0"/>
          <a:chExt cx="0" cy="0"/>
        </a:xfrm>
      </p:grpSpPr>
      <p:sp>
        <p:nvSpPr>
          <p:cNvPr id="182" name="Google Shape;182;p83"/>
          <p:cNvSpPr>
            <a:spLocks noGrp="1"/>
          </p:cNvSpPr>
          <p:nvPr>
            <p:ph type="pic" idx="2"/>
          </p:nvPr>
        </p:nvSpPr>
        <p:spPr>
          <a:xfrm>
            <a:off x="152400" y="2592387"/>
            <a:ext cx="8839200" cy="2440594"/>
          </a:xfrm>
          <a:prstGeom prst="rect">
            <a:avLst/>
          </a:prstGeom>
          <a:solidFill>
            <a:schemeClr val="lt1"/>
          </a:solidFill>
          <a:ln>
            <a:noFill/>
          </a:ln>
        </p:spPr>
      </p:sp>
      <p:sp>
        <p:nvSpPr>
          <p:cNvPr id="183" name="Google Shape;183;p83"/>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8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8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8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83"/>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83"/>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84913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89"/>
        <p:cNvGrpSpPr/>
        <p:nvPr/>
      </p:nvGrpSpPr>
      <p:grpSpPr>
        <a:xfrm>
          <a:off x="0" y="0"/>
          <a:ext cx="0" cy="0"/>
          <a:chOff x="0" y="0"/>
          <a:chExt cx="0" cy="0"/>
        </a:xfrm>
      </p:grpSpPr>
      <p:sp>
        <p:nvSpPr>
          <p:cNvPr id="190" name="Google Shape;190;p84"/>
          <p:cNvSpPr>
            <a:spLocks noGrp="1"/>
          </p:cNvSpPr>
          <p:nvPr>
            <p:ph type="pic" idx="2"/>
          </p:nvPr>
        </p:nvSpPr>
        <p:spPr>
          <a:xfrm>
            <a:off x="4572000" y="153988"/>
            <a:ext cx="4419600" cy="4876800"/>
          </a:xfrm>
          <a:prstGeom prst="rect">
            <a:avLst/>
          </a:prstGeom>
          <a:solidFill>
            <a:srgbClr val="FFFFFF"/>
          </a:solidFill>
          <a:ln>
            <a:noFill/>
          </a:ln>
        </p:spPr>
      </p:sp>
      <p:sp>
        <p:nvSpPr>
          <p:cNvPr id="191" name="Google Shape;191;p8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8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84"/>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4" name="Google Shape;194;p84"/>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5" name="Google Shape;195;p84"/>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90613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96"/>
        <p:cNvGrpSpPr/>
        <p:nvPr/>
      </p:nvGrpSpPr>
      <p:grpSpPr>
        <a:xfrm>
          <a:off x="0" y="0"/>
          <a:ext cx="0" cy="0"/>
          <a:chOff x="0" y="0"/>
          <a:chExt cx="0" cy="0"/>
        </a:xfrm>
      </p:grpSpPr>
      <p:sp>
        <p:nvSpPr>
          <p:cNvPr id="197" name="Google Shape;197;p85"/>
          <p:cNvSpPr>
            <a:spLocks noGrp="1"/>
          </p:cNvSpPr>
          <p:nvPr>
            <p:ph type="pic" idx="2"/>
          </p:nvPr>
        </p:nvSpPr>
        <p:spPr>
          <a:xfrm>
            <a:off x="152400" y="153987"/>
            <a:ext cx="4419600" cy="4876799"/>
          </a:xfrm>
          <a:prstGeom prst="rect">
            <a:avLst/>
          </a:prstGeom>
          <a:solidFill>
            <a:schemeClr val="lt1"/>
          </a:solidFill>
          <a:ln>
            <a:noFill/>
          </a:ln>
        </p:spPr>
      </p:sp>
      <p:sp>
        <p:nvSpPr>
          <p:cNvPr id="198" name="Google Shape;198;p8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8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0" name="Google Shape;200;p85"/>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85"/>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68870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202"/>
        <p:cNvGrpSpPr/>
        <p:nvPr/>
      </p:nvGrpSpPr>
      <p:grpSpPr>
        <a:xfrm>
          <a:off x="0" y="0"/>
          <a:ext cx="0" cy="0"/>
          <a:chOff x="0" y="0"/>
          <a:chExt cx="0" cy="0"/>
        </a:xfrm>
      </p:grpSpPr>
      <p:sp>
        <p:nvSpPr>
          <p:cNvPr id="203" name="Google Shape;203;p86"/>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4" name="Google Shape;204;p86"/>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5" name="Google Shape;205;p8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8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8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8" name="Google Shape;208;p8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4054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9/23/2024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209"/>
        <p:cNvGrpSpPr/>
        <p:nvPr/>
      </p:nvGrpSpPr>
      <p:grpSpPr>
        <a:xfrm>
          <a:off x="0" y="0"/>
          <a:ext cx="0" cy="0"/>
          <a:chOff x="0" y="0"/>
          <a:chExt cx="0" cy="0"/>
        </a:xfrm>
      </p:grpSpPr>
      <p:sp>
        <p:nvSpPr>
          <p:cNvPr id="210" name="Google Shape;210;p87"/>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1" name="Google Shape;211;p87"/>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2" name="Google Shape;212;p8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87"/>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8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5" name="Google Shape;215;p87"/>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6" name="Google Shape;216;p87"/>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73901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217"/>
        <p:cNvGrpSpPr/>
        <p:nvPr/>
      </p:nvGrpSpPr>
      <p:grpSpPr>
        <a:xfrm>
          <a:off x="0" y="0"/>
          <a:ext cx="0" cy="0"/>
          <a:chOff x="0" y="0"/>
          <a:chExt cx="0" cy="0"/>
        </a:xfrm>
      </p:grpSpPr>
      <p:sp>
        <p:nvSpPr>
          <p:cNvPr id="218" name="Google Shape;218;p88"/>
          <p:cNvSpPr>
            <a:spLocks noGrp="1"/>
          </p:cNvSpPr>
          <p:nvPr>
            <p:ph type="pic" idx="2"/>
          </p:nvPr>
        </p:nvSpPr>
        <p:spPr>
          <a:xfrm>
            <a:off x="152400" y="2592387"/>
            <a:ext cx="8839200" cy="2440594"/>
          </a:xfrm>
          <a:prstGeom prst="rect">
            <a:avLst/>
          </a:prstGeom>
          <a:solidFill>
            <a:srgbClr val="E7E7E5"/>
          </a:solidFill>
          <a:ln>
            <a:noFill/>
          </a:ln>
        </p:spPr>
      </p:sp>
      <p:sp>
        <p:nvSpPr>
          <p:cNvPr id="219" name="Google Shape;219;p88"/>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0" name="Google Shape;220;p8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8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8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3" name="Google Shape;223;p88"/>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4" name="Google Shape;224;p88"/>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459316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225"/>
        <p:cNvGrpSpPr/>
        <p:nvPr/>
      </p:nvGrpSpPr>
      <p:grpSpPr>
        <a:xfrm>
          <a:off x="0" y="0"/>
          <a:ext cx="0" cy="0"/>
          <a:chOff x="0" y="0"/>
          <a:chExt cx="0" cy="0"/>
        </a:xfrm>
      </p:grpSpPr>
      <p:sp>
        <p:nvSpPr>
          <p:cNvPr id="226" name="Google Shape;226;p89"/>
          <p:cNvSpPr>
            <a:spLocks noGrp="1"/>
          </p:cNvSpPr>
          <p:nvPr>
            <p:ph type="pic" idx="2"/>
          </p:nvPr>
        </p:nvSpPr>
        <p:spPr>
          <a:xfrm>
            <a:off x="4572000" y="153988"/>
            <a:ext cx="4419600" cy="4876800"/>
          </a:xfrm>
          <a:prstGeom prst="rect">
            <a:avLst/>
          </a:prstGeom>
          <a:solidFill>
            <a:srgbClr val="E7E7E5"/>
          </a:solidFill>
          <a:ln>
            <a:noFill/>
          </a:ln>
        </p:spPr>
      </p:sp>
      <p:sp>
        <p:nvSpPr>
          <p:cNvPr id="227" name="Google Shape;227;p8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8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p89"/>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0" name="Google Shape;230;p89"/>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89"/>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63670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232"/>
        <p:cNvGrpSpPr/>
        <p:nvPr/>
      </p:nvGrpSpPr>
      <p:grpSpPr>
        <a:xfrm>
          <a:off x="0" y="0"/>
          <a:ext cx="0" cy="0"/>
          <a:chOff x="0" y="0"/>
          <a:chExt cx="0" cy="0"/>
        </a:xfrm>
      </p:grpSpPr>
      <p:sp>
        <p:nvSpPr>
          <p:cNvPr id="233" name="Google Shape;233;p90"/>
          <p:cNvSpPr>
            <a:spLocks noGrp="1"/>
          </p:cNvSpPr>
          <p:nvPr>
            <p:ph type="pic" idx="2"/>
          </p:nvPr>
        </p:nvSpPr>
        <p:spPr>
          <a:xfrm>
            <a:off x="152400" y="153987"/>
            <a:ext cx="4419600" cy="4876799"/>
          </a:xfrm>
          <a:prstGeom prst="rect">
            <a:avLst/>
          </a:prstGeom>
          <a:solidFill>
            <a:srgbClr val="E7E7E5"/>
          </a:solidFill>
          <a:ln>
            <a:noFill/>
          </a:ln>
        </p:spPr>
      </p:sp>
      <p:sp>
        <p:nvSpPr>
          <p:cNvPr id="234" name="Google Shape;234;p9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9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6" name="Google Shape;236;p90"/>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7" name="Google Shape;237;p90"/>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60125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38"/>
        <p:cNvGrpSpPr/>
        <p:nvPr/>
      </p:nvGrpSpPr>
      <p:grpSpPr>
        <a:xfrm>
          <a:off x="0" y="0"/>
          <a:ext cx="0" cy="0"/>
          <a:chOff x="0" y="0"/>
          <a:chExt cx="0" cy="0"/>
        </a:xfrm>
      </p:grpSpPr>
      <p:sp>
        <p:nvSpPr>
          <p:cNvPr id="239" name="Google Shape;239;p91"/>
          <p:cNvSpPr txBox="1">
            <a:spLocks noGrp="1"/>
          </p:cNvSpPr>
          <p:nvPr>
            <p:ph type="title"/>
          </p:nvPr>
        </p:nvSpPr>
        <p:spPr>
          <a:xfrm>
            <a:off x="628650" y="276042"/>
            <a:ext cx="7886700" cy="4609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BA0C2F"/>
              </a:buClr>
              <a:buSzPts val="3000"/>
              <a:buFont typeface="Gill Sans"/>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7379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9/23/2024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9/23/2024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9/23/2024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theme" Target="../theme/theme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9/23/2024</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93"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9" r:id="rId33"/>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marR="0" lvl="0" algn="l" rtl="0">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9"/>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59"/>
          <p:cNvSpPr txBox="1">
            <a:spLocks noGrp="1"/>
          </p:cNvSpPr>
          <p:nvPr>
            <p:ph type="dt" idx="10"/>
          </p:nvPr>
        </p:nvSpPr>
        <p:spPr>
          <a:xfrm>
            <a:off x="152400" y="4864207"/>
            <a:ext cx="2133600" cy="186148"/>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59"/>
          <p:cNvSpPr txBox="1">
            <a:spLocks noGrp="1"/>
          </p:cNvSpPr>
          <p:nvPr>
            <p:ph type="ftr" idx="11"/>
          </p:nvPr>
        </p:nvSpPr>
        <p:spPr>
          <a:xfrm>
            <a:off x="3124200" y="4864207"/>
            <a:ext cx="2895600" cy="186148"/>
          </a:xfrm>
          <a:prstGeom prst="rect">
            <a:avLst/>
          </a:prstGeom>
          <a:noFill/>
          <a:ln>
            <a:noFill/>
          </a:ln>
        </p:spPr>
        <p:txBody>
          <a:bodyPr spcFirstLastPara="1" wrap="square" lIns="91425" tIns="45700" rIns="91425" bIns="45700" anchor="ctr" anchorCtr="0">
            <a:spAutoFit/>
          </a:bodyPr>
          <a:lstStyle>
            <a:lvl1pPr marR="0" lvl="0" algn="ctr"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59"/>
          <p:cNvSpPr txBox="1">
            <a:spLocks noGrp="1"/>
          </p:cNvSpPr>
          <p:nvPr>
            <p:ph type="sldNum" idx="12"/>
          </p:nvPr>
        </p:nvSpPr>
        <p:spPr>
          <a:xfrm>
            <a:off x="6858000" y="4864207"/>
            <a:ext cx="2133600" cy="186148"/>
          </a:xfrm>
          <a:prstGeom prst="rect">
            <a:avLst/>
          </a:prstGeom>
          <a:noFill/>
          <a:ln>
            <a:noFill/>
          </a:ln>
        </p:spPr>
        <p:txBody>
          <a:bodyPr spcFirstLastPara="1" wrap="square" lIns="91425" tIns="45700" rIns="91425" bIns="45700" anchor="ctr" anchorCtr="0">
            <a:spAutoFit/>
          </a:bodyPr>
          <a:lstStyle>
            <a:lvl1pPr marL="0" marR="0" lvl="0" indent="0" algn="r" rtl="0">
              <a:spcBef>
                <a:spcPts val="0"/>
              </a:spcBef>
              <a:buNone/>
              <a:defRPr sz="600" b="0" i="0" u="none" strike="noStrike" cap="none">
                <a:solidFill>
                  <a:srgbClr val="6C6463"/>
                </a:solidFill>
                <a:latin typeface="Gill Sans"/>
                <a:ea typeface="Gill Sans"/>
                <a:cs typeface="Gill Sans"/>
                <a:sym typeface="Gill Sans"/>
              </a:defRPr>
            </a:lvl1pPr>
            <a:lvl2pPr marL="0" marR="0" lvl="1" indent="0" algn="r" rtl="0">
              <a:spcBef>
                <a:spcPts val="0"/>
              </a:spcBef>
              <a:buNone/>
              <a:defRPr sz="600" b="0" i="0" u="none" strike="noStrike" cap="none">
                <a:solidFill>
                  <a:srgbClr val="6C6463"/>
                </a:solidFill>
                <a:latin typeface="Gill Sans"/>
                <a:ea typeface="Gill Sans"/>
                <a:cs typeface="Gill Sans"/>
                <a:sym typeface="Gill Sans"/>
              </a:defRPr>
            </a:lvl2pPr>
            <a:lvl3pPr marL="0" marR="0" lvl="2" indent="0" algn="r" rtl="0">
              <a:spcBef>
                <a:spcPts val="0"/>
              </a:spcBef>
              <a:buNone/>
              <a:defRPr sz="600" b="0" i="0" u="none" strike="noStrike" cap="none">
                <a:solidFill>
                  <a:srgbClr val="6C6463"/>
                </a:solidFill>
                <a:latin typeface="Gill Sans"/>
                <a:ea typeface="Gill Sans"/>
                <a:cs typeface="Gill Sans"/>
                <a:sym typeface="Gill Sans"/>
              </a:defRPr>
            </a:lvl3pPr>
            <a:lvl4pPr marL="0" marR="0" lvl="3" indent="0" algn="r" rtl="0">
              <a:spcBef>
                <a:spcPts val="0"/>
              </a:spcBef>
              <a:buNone/>
              <a:defRPr sz="600" b="0" i="0" u="none" strike="noStrike" cap="none">
                <a:solidFill>
                  <a:srgbClr val="6C6463"/>
                </a:solidFill>
                <a:latin typeface="Gill Sans"/>
                <a:ea typeface="Gill Sans"/>
                <a:cs typeface="Gill Sans"/>
                <a:sym typeface="Gill Sans"/>
              </a:defRPr>
            </a:lvl4pPr>
            <a:lvl5pPr marL="0" marR="0" lvl="4" indent="0" algn="r" rtl="0">
              <a:spcBef>
                <a:spcPts val="0"/>
              </a:spcBef>
              <a:buNone/>
              <a:defRPr sz="600" b="0" i="0" u="none" strike="noStrike" cap="none">
                <a:solidFill>
                  <a:srgbClr val="6C6463"/>
                </a:solidFill>
                <a:latin typeface="Gill Sans"/>
                <a:ea typeface="Gill Sans"/>
                <a:cs typeface="Gill Sans"/>
                <a:sym typeface="Gill Sans"/>
              </a:defRPr>
            </a:lvl5pPr>
            <a:lvl6pPr marL="0" marR="0" lvl="5" indent="0" algn="r" rtl="0">
              <a:spcBef>
                <a:spcPts val="0"/>
              </a:spcBef>
              <a:buNone/>
              <a:defRPr sz="600" b="0" i="0" u="none" strike="noStrike" cap="none">
                <a:solidFill>
                  <a:srgbClr val="6C6463"/>
                </a:solidFill>
                <a:latin typeface="Gill Sans"/>
                <a:ea typeface="Gill Sans"/>
                <a:cs typeface="Gill Sans"/>
                <a:sym typeface="Gill Sans"/>
              </a:defRPr>
            </a:lvl6pPr>
            <a:lvl7pPr marL="0" marR="0" lvl="6" indent="0" algn="r" rtl="0">
              <a:spcBef>
                <a:spcPts val="0"/>
              </a:spcBef>
              <a:buNone/>
              <a:defRPr sz="600" b="0" i="0" u="none" strike="noStrike" cap="none">
                <a:solidFill>
                  <a:srgbClr val="6C6463"/>
                </a:solidFill>
                <a:latin typeface="Gill Sans"/>
                <a:ea typeface="Gill Sans"/>
                <a:cs typeface="Gill Sans"/>
                <a:sym typeface="Gill Sans"/>
              </a:defRPr>
            </a:lvl7pPr>
            <a:lvl8pPr marL="0" marR="0" lvl="7" indent="0" algn="r" rtl="0">
              <a:spcBef>
                <a:spcPts val="0"/>
              </a:spcBef>
              <a:buNone/>
              <a:defRPr sz="600" b="0" i="0" u="none" strike="noStrike" cap="none">
                <a:solidFill>
                  <a:srgbClr val="6C6463"/>
                </a:solidFill>
                <a:latin typeface="Gill Sans"/>
                <a:ea typeface="Gill Sans"/>
                <a:cs typeface="Gill Sans"/>
                <a:sym typeface="Gill Sans"/>
              </a:defRPr>
            </a:lvl8pPr>
            <a:lvl9pPr marL="0" marR="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59"/>
          <p:cNvSpPr/>
          <p:nvPr/>
        </p:nvSpPr>
        <p:spPr>
          <a:xfrm>
            <a:off x="0" y="0"/>
            <a:ext cx="9144000" cy="5189384"/>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Gill Sans"/>
              <a:ea typeface="Gill Sans"/>
              <a:cs typeface="Gill Sans"/>
              <a:sym typeface="Gill Sans"/>
            </a:endParaRPr>
          </a:p>
        </p:txBody>
      </p:sp>
    </p:spTree>
    <p:extLst>
      <p:ext uri="{BB962C8B-B14F-4D97-AF65-F5344CB8AC3E}">
        <p14:creationId xmlns:p14="http://schemas.microsoft.com/office/powerpoint/2010/main" val="3098028784"/>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F0797EA-584A-27C4-24D0-29A1B72ABFC0}"/>
              </a:ext>
            </a:extLst>
          </p:cNvPr>
          <p:cNvSpPr>
            <a:spLocks noGrp="1"/>
          </p:cNvSpPr>
          <p:nvPr>
            <p:ph type="subTitle" idx="1"/>
          </p:nvPr>
        </p:nvSpPr>
        <p:spPr>
          <a:xfrm>
            <a:off x="685799" y="3135206"/>
            <a:ext cx="6977744" cy="1209781"/>
          </a:xfrm>
        </p:spPr>
        <p:txBody>
          <a:bodyPr vert="horz" lIns="91440" tIns="45720" rIns="91440" bIns="45720" rtlCol="0" anchor="t">
            <a:normAutofit fontScale="85000" lnSpcReduction="10000"/>
          </a:bodyPr>
          <a:lstStyle/>
          <a:p>
            <a:r>
              <a:rPr lang="en-US"/>
              <a:t>This template shall be used to submit a concept paper of </a:t>
            </a:r>
            <a:r>
              <a:rPr lang="en-US" b="1" u="sng"/>
              <a:t>no more than 10 slides</a:t>
            </a:r>
            <a:r>
              <a:rPr lang="en-US" b="1"/>
              <a:t> </a:t>
            </a:r>
            <a:r>
              <a:rPr lang="en-US"/>
              <a:t>in response to Addendum 001 of the General Annual Program Statement (APS). If preferred, applicants may use their own design and branding.</a:t>
            </a:r>
          </a:p>
          <a:p>
            <a:r>
              <a:rPr lang="en-US" sz="2800">
                <a:solidFill>
                  <a:srgbClr val="FF0000"/>
                </a:solidFill>
                <a:highlight>
                  <a:srgbClr val="FFFF00"/>
                </a:highlight>
              </a:rPr>
              <a:t>PLEASE DELETE THIS SLIDE BEFORE SUBMITTING</a:t>
            </a:r>
          </a:p>
        </p:txBody>
      </p:sp>
      <p:sp>
        <p:nvSpPr>
          <p:cNvPr id="4" name="Slide Number Placeholder 3">
            <a:extLst>
              <a:ext uri="{FF2B5EF4-FFF2-40B4-BE49-F238E27FC236}">
                <a16:creationId xmlns:a16="http://schemas.microsoft.com/office/drawing/2014/main" id="{1BEE20E0-5DA2-CAD5-8E98-894A5790FDB7}"/>
              </a:ext>
            </a:extLst>
          </p:cNvPr>
          <p:cNvSpPr>
            <a:spLocks noGrp="1"/>
          </p:cNvSpPr>
          <p:nvPr>
            <p:ph type="sldNum" sz="quarter" idx="4"/>
          </p:nvPr>
        </p:nvSpPr>
        <p:spPr/>
        <p:txBody>
          <a:bodyPr/>
          <a:lstStyle/>
          <a:p>
            <a:fld id="{42782948-4DBE-204D-AB9E-B65E067054AE}" type="slidenum">
              <a:rPr lang="en-US" smtClean="0"/>
              <a:pPr/>
              <a:t>1</a:t>
            </a:fld>
            <a:endParaRPr lang="en-US"/>
          </a:p>
        </p:txBody>
      </p:sp>
      <p:sp>
        <p:nvSpPr>
          <p:cNvPr id="5" name="Title 4">
            <a:extLst>
              <a:ext uri="{FF2B5EF4-FFF2-40B4-BE49-F238E27FC236}">
                <a16:creationId xmlns:a16="http://schemas.microsoft.com/office/drawing/2014/main" id="{6B26ABA6-892D-62EB-C283-C45DC08A86C0}"/>
              </a:ext>
            </a:extLst>
          </p:cNvPr>
          <p:cNvSpPr>
            <a:spLocks noGrp="1"/>
          </p:cNvSpPr>
          <p:nvPr>
            <p:ph type="ctrTitle"/>
          </p:nvPr>
        </p:nvSpPr>
        <p:spPr>
          <a:xfrm>
            <a:off x="685799" y="1601787"/>
            <a:ext cx="7653529" cy="1209781"/>
          </a:xfrm>
        </p:spPr>
        <p:txBody>
          <a:bodyPr>
            <a:normAutofit fontScale="90000"/>
          </a:bodyPr>
          <a:lstStyle/>
          <a:p>
            <a:r>
              <a:rPr lang="en-US"/>
              <a:t>Nature-Based Solutions for Agricultural Resilience (NBS4Ag) Window (2024-0016-001-APS Addendum-NBS4Ag)</a:t>
            </a:r>
            <a:br>
              <a:rPr lang="en-US"/>
            </a:br>
            <a:br>
              <a:rPr lang="en-US"/>
            </a:br>
            <a:r>
              <a:rPr lang="en-US"/>
              <a:t>CONCEPT NOTE TEMPLATE</a:t>
            </a:r>
            <a:br>
              <a:rPr lang="en-US"/>
            </a:br>
            <a:endParaRPr lang="en-US"/>
          </a:p>
        </p:txBody>
      </p:sp>
    </p:spTree>
    <p:extLst>
      <p:ext uri="{BB962C8B-B14F-4D97-AF65-F5344CB8AC3E}">
        <p14:creationId xmlns:p14="http://schemas.microsoft.com/office/powerpoint/2010/main" val="376459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6104" y="682963"/>
            <a:ext cx="7772400" cy="461624"/>
          </a:xfrm>
        </p:spPr>
        <p:txBody>
          <a:bodyPr/>
          <a:lstStyle/>
          <a:p>
            <a:r>
              <a:rPr lang="en-US" dirty="0"/>
              <a:t>Organization Profile and Management Approach</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dirty="0"/>
              <a:t>Provide a snapshot of the proposed team and brief company/organization profile. In doing so, provide clarity as to who will implement the activity and how those individuals are qualified to succeed in their respective roles. The track record and gender composition of the team should also be included as relevant.</a:t>
            </a:r>
          </a:p>
        </p:txBody>
      </p:sp>
    </p:spTree>
    <p:extLst>
      <p:ext uri="{BB962C8B-B14F-4D97-AF65-F5344CB8AC3E}">
        <p14:creationId xmlns:p14="http://schemas.microsoft.com/office/powerpoint/2010/main" val="4057812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5800" y="153988"/>
            <a:ext cx="7772400" cy="461665"/>
          </a:xfrm>
        </p:spPr>
        <p:txBody>
          <a:bodyPr/>
          <a:lstStyle/>
          <a:p>
            <a:r>
              <a:rPr lang="en-US"/>
              <a:t>Grant Funding Requested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685800" y="615653"/>
            <a:ext cx="7772400" cy="3200400"/>
          </a:xfrm>
        </p:spPr>
        <p:txBody>
          <a:bodyPr/>
          <a:lstStyle/>
          <a:p>
            <a:pPr marL="127000" indent="0">
              <a:buNone/>
            </a:pPr>
            <a:r>
              <a:rPr lang="en-US"/>
              <a:t>For the USAID grant, please provide a summary budget for proposed activities in the local currency of organization. Applicants must fill out the rows included below but may add additional rows as needed. </a:t>
            </a:r>
          </a:p>
          <a:p>
            <a:pPr marL="127000" indent="0">
              <a:buNone/>
            </a:pPr>
            <a:endParaRPr lang="en-US"/>
          </a:p>
          <a:p>
            <a:pPr marL="127000" indent="0">
              <a:buNone/>
            </a:pPr>
            <a:endParaRPr lang="en-US"/>
          </a:p>
        </p:txBody>
      </p:sp>
      <p:graphicFrame>
        <p:nvGraphicFramePr>
          <p:cNvPr id="5" name="Table 5">
            <a:extLst>
              <a:ext uri="{FF2B5EF4-FFF2-40B4-BE49-F238E27FC236}">
                <a16:creationId xmlns:a16="http://schemas.microsoft.com/office/drawing/2014/main" id="{31C4DBA5-3FE0-DAC8-D33F-3502A2A60D09}"/>
              </a:ext>
            </a:extLst>
          </p:cNvPr>
          <p:cNvGraphicFramePr>
            <a:graphicFrameLocks noGrp="1"/>
          </p:cNvGraphicFramePr>
          <p:nvPr>
            <p:extLst>
              <p:ext uri="{D42A27DB-BD31-4B8C-83A1-F6EECF244321}">
                <p14:modId xmlns:p14="http://schemas.microsoft.com/office/powerpoint/2010/main" val="1439569772"/>
              </p:ext>
            </p:extLst>
          </p:nvPr>
        </p:nvGraphicFramePr>
        <p:xfrm>
          <a:off x="500040" y="1524779"/>
          <a:ext cx="8143920" cy="2883390"/>
        </p:xfrm>
        <a:graphic>
          <a:graphicData uri="http://schemas.openxmlformats.org/drawingml/2006/table">
            <a:tbl>
              <a:tblPr firstRow="1" bandRow="1">
                <a:tableStyleId>{7DF18680-E054-41AD-8BC1-D1AEF772440D}</a:tableStyleId>
              </a:tblPr>
              <a:tblGrid>
                <a:gridCol w="1628784">
                  <a:extLst>
                    <a:ext uri="{9D8B030D-6E8A-4147-A177-3AD203B41FA5}">
                      <a16:colId xmlns:a16="http://schemas.microsoft.com/office/drawing/2014/main" val="1779312490"/>
                    </a:ext>
                  </a:extLst>
                </a:gridCol>
                <a:gridCol w="1628784">
                  <a:extLst>
                    <a:ext uri="{9D8B030D-6E8A-4147-A177-3AD203B41FA5}">
                      <a16:colId xmlns:a16="http://schemas.microsoft.com/office/drawing/2014/main" val="2971866032"/>
                    </a:ext>
                  </a:extLst>
                </a:gridCol>
                <a:gridCol w="1628784">
                  <a:extLst>
                    <a:ext uri="{9D8B030D-6E8A-4147-A177-3AD203B41FA5}">
                      <a16:colId xmlns:a16="http://schemas.microsoft.com/office/drawing/2014/main" val="2090454295"/>
                    </a:ext>
                  </a:extLst>
                </a:gridCol>
                <a:gridCol w="1628784">
                  <a:extLst>
                    <a:ext uri="{9D8B030D-6E8A-4147-A177-3AD203B41FA5}">
                      <a16:colId xmlns:a16="http://schemas.microsoft.com/office/drawing/2014/main" val="167342358"/>
                    </a:ext>
                  </a:extLst>
                </a:gridCol>
                <a:gridCol w="1628784">
                  <a:extLst>
                    <a:ext uri="{9D8B030D-6E8A-4147-A177-3AD203B41FA5}">
                      <a16:colId xmlns:a16="http://schemas.microsoft.com/office/drawing/2014/main" val="2794580776"/>
                    </a:ext>
                  </a:extLst>
                </a:gridCol>
              </a:tblGrid>
              <a:tr h="453564">
                <a:tc>
                  <a:txBody>
                    <a:bodyPr/>
                    <a:lstStyle/>
                    <a:p>
                      <a:pPr algn="ctr"/>
                      <a:r>
                        <a:rPr lang="en-US" sz="1000">
                          <a:solidFill>
                            <a:schemeClr val="tx1">
                              <a:lumMod val="75000"/>
                              <a:lumOff val="25000"/>
                            </a:schemeClr>
                          </a:solidFill>
                        </a:rPr>
                        <a:t>Budget Category</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Units</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Rate or Cost per unit</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Total Funding Requested</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Demonstration of commitment and sources of a minimum 1:1 leverage</a:t>
                      </a:r>
                    </a:p>
                  </a:txBody>
                  <a:tcPr/>
                </a:tc>
                <a:extLst>
                  <a:ext uri="{0D108BD9-81ED-4DB2-BD59-A6C34878D82A}">
                    <a16:rowId xmlns:a16="http://schemas.microsoft.com/office/drawing/2014/main" val="522825257"/>
                  </a:ext>
                </a:extLst>
              </a:tr>
              <a:tr h="436470">
                <a:tc>
                  <a:txBody>
                    <a:bodyPr/>
                    <a:lstStyle/>
                    <a:p>
                      <a:pPr algn="ctr"/>
                      <a:r>
                        <a:rPr lang="en-US" sz="1000" i="1"/>
                        <a:t>Personnel (Long-term)</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131961856"/>
                  </a:ext>
                </a:extLst>
              </a:tr>
              <a:tr h="436470">
                <a:tc>
                  <a:txBody>
                    <a:bodyPr/>
                    <a:lstStyle/>
                    <a:p>
                      <a:pPr algn="ctr"/>
                      <a:r>
                        <a:rPr lang="en-US" sz="1000" i="1"/>
                        <a:t>Consultants</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1124847637"/>
                  </a:ext>
                </a:extLst>
              </a:tr>
              <a:tr h="436470">
                <a:tc>
                  <a:txBody>
                    <a:bodyPr/>
                    <a:lstStyle/>
                    <a:p>
                      <a:pPr algn="ctr"/>
                      <a:r>
                        <a:rPr lang="en-US" sz="1000" i="1"/>
                        <a:t>Travel</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492714693"/>
                  </a:ext>
                </a:extLst>
              </a:tr>
              <a:tr h="436470">
                <a:tc>
                  <a:txBody>
                    <a:bodyPr/>
                    <a:lstStyle/>
                    <a:p>
                      <a:pPr algn="ctr"/>
                      <a:r>
                        <a:rPr lang="en-US" sz="1000" i="1"/>
                        <a:t>Other Direct Costs</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772930277"/>
                  </a:ext>
                </a:extLst>
              </a:tr>
              <a:tr h="43647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b="1" i="1"/>
                        <a:t>Total</a:t>
                      </a:r>
                    </a:p>
                    <a:p>
                      <a:pPr algn="ctr"/>
                      <a:endParaRPr lang="en-US" sz="1000" i="1"/>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25856117"/>
                  </a:ext>
                </a:extLst>
              </a:tr>
            </a:tbl>
          </a:graphicData>
        </a:graphic>
      </p:graphicFrame>
      <p:sp>
        <p:nvSpPr>
          <p:cNvPr id="6" name="Rectangle 5">
            <a:extLst>
              <a:ext uri="{FF2B5EF4-FFF2-40B4-BE49-F238E27FC236}">
                <a16:creationId xmlns:a16="http://schemas.microsoft.com/office/drawing/2014/main" id="{7F10D270-E18C-0B9B-5F9F-B58B6DED9B61}"/>
              </a:ext>
            </a:extLst>
          </p:cNvPr>
          <p:cNvSpPr/>
          <p:nvPr/>
        </p:nvSpPr>
        <p:spPr>
          <a:xfrm>
            <a:off x="6677608" y="3765604"/>
            <a:ext cx="2313992" cy="782030"/>
          </a:xfrm>
          <a:prstGeom prst="rect">
            <a:avLst/>
          </a:prstGeom>
          <a:solidFill>
            <a:srgbClr val="FFFF99"/>
          </a:solidFill>
          <a:ln>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Gill Sans MT" panose="020B0502020104020203" pitchFamily="34" charset="0"/>
              </a:rPr>
              <a:t>Applicants are encouraged to update the budget categories as applicable to their proposal.</a:t>
            </a:r>
          </a:p>
        </p:txBody>
      </p:sp>
    </p:spTree>
    <p:extLst>
      <p:ext uri="{BB962C8B-B14F-4D97-AF65-F5344CB8AC3E}">
        <p14:creationId xmlns:p14="http://schemas.microsoft.com/office/powerpoint/2010/main" val="802285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735414D-0C6F-5DE1-6236-ADB3DB924F00}"/>
              </a:ext>
            </a:extLst>
          </p:cNvPr>
          <p:cNvSpPr txBox="1">
            <a:spLocks/>
          </p:cNvSpPr>
          <p:nvPr/>
        </p:nvSpPr>
        <p:spPr>
          <a:xfrm>
            <a:off x="686104" y="682963"/>
            <a:ext cx="7772400" cy="461624"/>
          </a:xfrm>
          <a:prstGeom prst="rect">
            <a:avLst/>
          </a:prstGeom>
          <a:noFill/>
          <a:ln>
            <a:noFill/>
          </a:ln>
        </p:spPr>
        <p:txBody>
          <a:bodyPr spcFirstLastPara="1" wrap="square" lIns="91425" tIns="45700" rIns="91425" bIns="4570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A0C2F"/>
              </a:buClr>
              <a:buSzPts val="1800"/>
              <a:buFont typeface="Gill Sans"/>
              <a:buNone/>
              <a:defRPr sz="2400"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400"/>
            <a:r>
              <a:rPr lang="en-US" kern="0" dirty="0"/>
              <a:t>Timeline</a:t>
            </a:r>
          </a:p>
        </p:txBody>
      </p:sp>
      <p:sp>
        <p:nvSpPr>
          <p:cNvPr id="7" name="Text Placeholder 3">
            <a:extLst>
              <a:ext uri="{FF2B5EF4-FFF2-40B4-BE49-F238E27FC236}">
                <a16:creationId xmlns:a16="http://schemas.microsoft.com/office/drawing/2014/main" id="{509BE89A-C879-E68D-899A-87244A9C11D0}"/>
              </a:ext>
            </a:extLst>
          </p:cNvPr>
          <p:cNvSpPr txBox="1">
            <a:spLocks/>
          </p:cNvSpPr>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42900" algn="l" rtl="0">
              <a:lnSpc>
                <a:spcPct val="100000"/>
              </a:lnSpc>
              <a:spcBef>
                <a:spcPts val="800"/>
              </a:spcBef>
              <a:spcAft>
                <a:spcPts val="0"/>
              </a:spcAft>
              <a:buClr>
                <a:srgbClr val="6C6463"/>
              </a:buClr>
              <a:buSzPts val="18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42900" algn="l" rtl="0">
              <a:lnSpc>
                <a:spcPct val="100000"/>
              </a:lnSpc>
              <a:spcBef>
                <a:spcPts val="360"/>
              </a:spcBef>
              <a:spcAft>
                <a:spcPts val="0"/>
              </a:spcAft>
              <a:buClr>
                <a:srgbClr val="6C6463"/>
              </a:buClr>
              <a:buSzPts val="1800"/>
              <a:buFont typeface="Arial"/>
              <a:buChar char="–"/>
              <a:defRPr sz="1600" b="0" i="0" u="none" strike="noStrike" cap="none">
                <a:solidFill>
                  <a:srgbClr val="6C6463"/>
                </a:solidFill>
                <a:latin typeface="Gill Sans"/>
                <a:ea typeface="Gill Sans"/>
                <a:cs typeface="Gill Sans"/>
                <a:sym typeface="Gill Sans"/>
              </a:defRPr>
            </a:lvl4pPr>
            <a:lvl5pPr marL="2286000" marR="0" lvl="4" indent="-342900" algn="l" rtl="0">
              <a:lnSpc>
                <a:spcPct val="100000"/>
              </a:lnSpc>
              <a:spcBef>
                <a:spcPts val="360"/>
              </a:spcBef>
              <a:spcAft>
                <a:spcPts val="0"/>
              </a:spcAft>
              <a:buClr>
                <a:srgbClr val="6C6463"/>
              </a:buClr>
              <a:buSzPts val="1800"/>
              <a:buFont typeface="Arial"/>
              <a:buChar char="»"/>
              <a:defRPr sz="1400" b="0" i="0" u="none" strike="noStrike" cap="none">
                <a:solidFill>
                  <a:srgbClr val="6C6463"/>
                </a:solidFill>
                <a:latin typeface="Gill Sans"/>
                <a:ea typeface="Gill Sans"/>
                <a:cs typeface="Gill Sans"/>
                <a:sym typeface="Gill Sans"/>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Gill Sans"/>
                <a:ea typeface="Gill Sans"/>
                <a:cs typeface="Gill Sans"/>
                <a:sym typeface="Gill Sans"/>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Gill Sans"/>
                <a:ea typeface="Gill Sans"/>
                <a:cs typeface="Gill Sans"/>
                <a:sym typeface="Gill Sans"/>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Gill Sans"/>
                <a:ea typeface="Gill Sans"/>
                <a:cs typeface="Gill Sans"/>
                <a:sym typeface="Gill Sans"/>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Gill Sans"/>
                <a:ea typeface="Gill Sans"/>
                <a:cs typeface="Gill Sans"/>
                <a:sym typeface="Gill Sans"/>
              </a:defRPr>
            </a:lvl9pPr>
          </a:lstStyle>
          <a:p>
            <a:pPr marL="127000" indent="0">
              <a:buNone/>
            </a:pPr>
            <a:r>
              <a:rPr lang="en-US" dirty="0"/>
              <a:t>Please detail the estimated timeline for implementation of activities. Projects are expected to have a period of performance of up to two years.  </a:t>
            </a:r>
          </a:p>
        </p:txBody>
      </p:sp>
    </p:spTree>
    <p:extLst>
      <p:ext uri="{BB962C8B-B14F-4D97-AF65-F5344CB8AC3E}">
        <p14:creationId xmlns:p14="http://schemas.microsoft.com/office/powerpoint/2010/main" val="208367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A0830C-5AE4-1E84-3B86-3A9F1C9E2B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3" name="Title 2">
            <a:extLst>
              <a:ext uri="{FF2B5EF4-FFF2-40B4-BE49-F238E27FC236}">
                <a16:creationId xmlns:a16="http://schemas.microsoft.com/office/drawing/2014/main" id="{D74067E4-0A9A-A7CE-7693-F7D6B1284816}"/>
              </a:ext>
            </a:extLst>
          </p:cNvPr>
          <p:cNvSpPr>
            <a:spLocks noGrp="1"/>
          </p:cNvSpPr>
          <p:nvPr>
            <p:ph type="title"/>
          </p:nvPr>
        </p:nvSpPr>
        <p:spPr>
          <a:xfrm>
            <a:off x="685800" y="215294"/>
            <a:ext cx="7772400" cy="461665"/>
          </a:xfrm>
        </p:spPr>
        <p:txBody>
          <a:bodyPr/>
          <a:lstStyle/>
          <a:p>
            <a:r>
              <a:rPr lang="en-US"/>
              <a:t>Cover Page</a:t>
            </a:r>
          </a:p>
        </p:txBody>
      </p:sp>
      <p:graphicFrame>
        <p:nvGraphicFramePr>
          <p:cNvPr id="5" name="Table 5">
            <a:extLst>
              <a:ext uri="{FF2B5EF4-FFF2-40B4-BE49-F238E27FC236}">
                <a16:creationId xmlns:a16="http://schemas.microsoft.com/office/drawing/2014/main" id="{8A7CDFF1-0A96-0E56-637B-A424368135F7}"/>
              </a:ext>
            </a:extLst>
          </p:cNvPr>
          <p:cNvGraphicFramePr>
            <a:graphicFrameLocks noGrp="1"/>
          </p:cNvGraphicFramePr>
          <p:nvPr>
            <p:extLst>
              <p:ext uri="{D42A27DB-BD31-4B8C-83A1-F6EECF244321}">
                <p14:modId xmlns:p14="http://schemas.microsoft.com/office/powerpoint/2010/main" val="2266793870"/>
              </p:ext>
            </p:extLst>
          </p:nvPr>
        </p:nvGraphicFramePr>
        <p:xfrm>
          <a:off x="685800" y="751954"/>
          <a:ext cx="7863870" cy="4216313"/>
        </p:xfrm>
        <a:graphic>
          <a:graphicData uri="http://schemas.openxmlformats.org/drawingml/2006/table">
            <a:tbl>
              <a:tblPr firstRow="1" bandRow="1">
                <a:tableStyleId>{5C22544A-7EE6-4342-B048-85BDC9FD1C3A}</a:tableStyleId>
              </a:tblPr>
              <a:tblGrid>
                <a:gridCol w="3931935">
                  <a:extLst>
                    <a:ext uri="{9D8B030D-6E8A-4147-A177-3AD203B41FA5}">
                      <a16:colId xmlns:a16="http://schemas.microsoft.com/office/drawing/2014/main" val="2729483735"/>
                    </a:ext>
                  </a:extLst>
                </a:gridCol>
                <a:gridCol w="3931935">
                  <a:extLst>
                    <a:ext uri="{9D8B030D-6E8A-4147-A177-3AD203B41FA5}">
                      <a16:colId xmlns:a16="http://schemas.microsoft.com/office/drawing/2014/main" val="4030637057"/>
                    </a:ext>
                  </a:extLst>
                </a:gridCol>
              </a:tblGrid>
              <a:tr h="204498">
                <a:tc gridSpan="2">
                  <a:txBody>
                    <a:bodyPr/>
                    <a:lstStyle/>
                    <a:p>
                      <a:endParaRPr lang="en-US" sz="900"/>
                    </a:p>
                  </a:txBody>
                  <a:tcPr/>
                </a:tc>
                <a:tc hMerge="1">
                  <a:txBody>
                    <a:bodyPr/>
                    <a:lstStyle/>
                    <a:p>
                      <a:endParaRPr lang="en-US"/>
                    </a:p>
                  </a:txBody>
                  <a:tcPr/>
                </a:tc>
                <a:extLst>
                  <a:ext uri="{0D108BD9-81ED-4DB2-BD59-A6C34878D82A}">
                    <a16:rowId xmlns:a16="http://schemas.microsoft.com/office/drawing/2014/main" val="2641792686"/>
                  </a:ext>
                </a:extLst>
              </a:tr>
              <a:tr h="483979">
                <a:tc>
                  <a:txBody>
                    <a:bodyPr/>
                    <a:lstStyle/>
                    <a:p>
                      <a:r>
                        <a:rPr lang="en-US"/>
                        <a:t>Activity Title</a:t>
                      </a:r>
                    </a:p>
                  </a:txBody>
                  <a:tcPr/>
                </a:tc>
                <a:tc>
                  <a:txBody>
                    <a:bodyPr/>
                    <a:lstStyle/>
                    <a:p>
                      <a:endParaRPr lang="en-US"/>
                    </a:p>
                  </a:txBody>
                  <a:tcPr/>
                </a:tc>
                <a:extLst>
                  <a:ext uri="{0D108BD9-81ED-4DB2-BD59-A6C34878D82A}">
                    <a16:rowId xmlns:a16="http://schemas.microsoft.com/office/drawing/2014/main" val="3427782223"/>
                  </a:ext>
                </a:extLst>
              </a:tr>
              <a:tr h="483979">
                <a:tc>
                  <a:txBody>
                    <a:bodyPr/>
                    <a:lstStyle/>
                    <a:p>
                      <a:r>
                        <a:rPr lang="en-US"/>
                        <a:t>Name of Organization</a:t>
                      </a:r>
                    </a:p>
                  </a:txBody>
                  <a:tcPr/>
                </a:tc>
                <a:tc>
                  <a:txBody>
                    <a:bodyPr/>
                    <a:lstStyle/>
                    <a:p>
                      <a:endParaRPr lang="en-US"/>
                    </a:p>
                  </a:txBody>
                  <a:tcPr/>
                </a:tc>
                <a:extLst>
                  <a:ext uri="{0D108BD9-81ED-4DB2-BD59-A6C34878D82A}">
                    <a16:rowId xmlns:a16="http://schemas.microsoft.com/office/drawing/2014/main" val="4264436807"/>
                  </a:ext>
                </a:extLst>
              </a:tr>
              <a:tr h="572595">
                <a:tc>
                  <a:txBody>
                    <a:bodyPr/>
                    <a:lstStyle/>
                    <a:p>
                      <a:r>
                        <a:rPr lang="en-US"/>
                        <a:t>Legal Representative (name, title and contact details)</a:t>
                      </a:r>
                    </a:p>
                  </a:txBody>
                  <a:tcPr/>
                </a:tc>
                <a:tc>
                  <a:txBody>
                    <a:bodyPr/>
                    <a:lstStyle/>
                    <a:p>
                      <a:endParaRPr lang="en-US"/>
                    </a:p>
                  </a:txBody>
                  <a:tcPr/>
                </a:tc>
                <a:extLst>
                  <a:ext uri="{0D108BD9-81ED-4DB2-BD59-A6C34878D82A}">
                    <a16:rowId xmlns:a16="http://schemas.microsoft.com/office/drawing/2014/main" val="3863534609"/>
                  </a:ext>
                </a:extLst>
              </a:tr>
              <a:tr h="572595">
                <a:tc>
                  <a:txBody>
                    <a:bodyPr/>
                    <a:lstStyle/>
                    <a:p>
                      <a:r>
                        <a:rPr lang="en-US"/>
                        <a:t>Country of legal registration of your organization</a:t>
                      </a:r>
                    </a:p>
                  </a:txBody>
                  <a:tcPr/>
                </a:tc>
                <a:tc>
                  <a:txBody>
                    <a:bodyPr/>
                    <a:lstStyle/>
                    <a:p>
                      <a:endParaRPr lang="en-US"/>
                    </a:p>
                  </a:txBody>
                  <a:tcPr/>
                </a:tc>
                <a:extLst>
                  <a:ext uri="{0D108BD9-81ED-4DB2-BD59-A6C34878D82A}">
                    <a16:rowId xmlns:a16="http://schemas.microsoft.com/office/drawing/2014/main" val="2523151368"/>
                  </a:ext>
                </a:extLst>
              </a:tr>
              <a:tr h="572595">
                <a:tc>
                  <a:txBody>
                    <a:bodyPr/>
                    <a:lstStyle/>
                    <a:p>
                      <a:r>
                        <a:rPr lang="en-US"/>
                        <a:t>Geographic location of proposed activity</a:t>
                      </a:r>
                    </a:p>
                  </a:txBody>
                  <a:tcPr/>
                </a:tc>
                <a:tc>
                  <a:txBody>
                    <a:bodyPr/>
                    <a:lstStyle/>
                    <a:p>
                      <a:endParaRPr lang="en-US"/>
                    </a:p>
                  </a:txBody>
                  <a:tcPr/>
                </a:tc>
                <a:extLst>
                  <a:ext uri="{0D108BD9-81ED-4DB2-BD59-A6C34878D82A}">
                    <a16:rowId xmlns:a16="http://schemas.microsoft.com/office/drawing/2014/main" val="3203296207"/>
                  </a:ext>
                </a:extLst>
              </a:tr>
              <a:tr h="817991">
                <a:tc>
                  <a:txBody>
                    <a:bodyPr/>
                    <a:lstStyle/>
                    <a:p>
                      <a:r>
                        <a:rPr lang="en-US"/>
                        <a:t>Point of Contact if different from Legal Representative (name, title, and contact details)</a:t>
                      </a:r>
                    </a:p>
                  </a:txBody>
                  <a:tcPr/>
                </a:tc>
                <a:tc>
                  <a:txBody>
                    <a:bodyPr/>
                    <a:lstStyle/>
                    <a:p>
                      <a:endParaRPr lang="en-US"/>
                    </a:p>
                  </a:txBody>
                  <a:tcPr/>
                </a:tc>
                <a:extLst>
                  <a:ext uri="{0D108BD9-81ED-4DB2-BD59-A6C34878D82A}">
                    <a16:rowId xmlns:a16="http://schemas.microsoft.com/office/drawing/2014/main" val="1164328096"/>
                  </a:ext>
                </a:extLst>
              </a:tr>
              <a:tr h="483979">
                <a:tc>
                  <a:txBody>
                    <a:bodyPr/>
                    <a:lstStyle/>
                    <a:p>
                      <a:r>
                        <a:rPr lang="en-US"/>
                        <a:t>Tax ID Number (TIN)</a:t>
                      </a:r>
                    </a:p>
                  </a:txBody>
                  <a:tcPr/>
                </a:tc>
                <a:tc>
                  <a:txBody>
                    <a:bodyPr/>
                    <a:lstStyle/>
                    <a:p>
                      <a:endParaRPr lang="en-US"/>
                    </a:p>
                  </a:txBody>
                  <a:tcPr/>
                </a:tc>
                <a:extLst>
                  <a:ext uri="{0D108BD9-81ED-4DB2-BD59-A6C34878D82A}">
                    <a16:rowId xmlns:a16="http://schemas.microsoft.com/office/drawing/2014/main" val="3868598374"/>
                  </a:ext>
                </a:extLst>
              </a:tr>
            </a:tbl>
          </a:graphicData>
        </a:graphic>
      </p:graphicFrame>
      <p:sp>
        <p:nvSpPr>
          <p:cNvPr id="4" name="Rectangle 3">
            <a:extLst>
              <a:ext uri="{FF2B5EF4-FFF2-40B4-BE49-F238E27FC236}">
                <a16:creationId xmlns:a16="http://schemas.microsoft.com/office/drawing/2014/main" id="{98FECA5E-22E1-42BC-245A-0BBE8CB2DA1A}"/>
              </a:ext>
            </a:extLst>
          </p:cNvPr>
          <p:cNvSpPr/>
          <p:nvPr/>
        </p:nvSpPr>
        <p:spPr>
          <a:xfrm>
            <a:off x="6582187" y="295288"/>
            <a:ext cx="2313992" cy="1193628"/>
          </a:xfrm>
          <a:prstGeom prst="rect">
            <a:avLst/>
          </a:prstGeom>
          <a:solidFill>
            <a:srgbClr val="FFFF99"/>
          </a:solidFill>
          <a:ln>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Gill Sans MT" panose="020B0502020104020203" pitchFamily="34" charset="0"/>
              </a:rPr>
              <a:t>This slide does not count toward the page limit. </a:t>
            </a:r>
          </a:p>
        </p:txBody>
      </p:sp>
    </p:spTree>
    <p:extLst>
      <p:ext uri="{BB962C8B-B14F-4D97-AF65-F5344CB8AC3E}">
        <p14:creationId xmlns:p14="http://schemas.microsoft.com/office/powerpoint/2010/main" val="159400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Executive Summary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Insert executive summary text and concept here.</a:t>
            </a:r>
          </a:p>
        </p:txBody>
      </p:sp>
    </p:spTree>
    <p:extLst>
      <p:ext uri="{BB962C8B-B14F-4D97-AF65-F5344CB8AC3E}">
        <p14:creationId xmlns:p14="http://schemas.microsoft.com/office/powerpoint/2010/main" val="427317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Context and Problem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Description of activity context and definition of the problem this project seeks to address in line with objectives and priorities as stated in the addendum. Please note the possible geographic region(s) for the concept and the biodiversity threats facing that region(s). </a:t>
            </a:r>
          </a:p>
        </p:txBody>
      </p:sp>
    </p:spTree>
    <p:extLst>
      <p:ext uri="{BB962C8B-B14F-4D97-AF65-F5344CB8AC3E}">
        <p14:creationId xmlns:p14="http://schemas.microsoft.com/office/powerpoint/2010/main" val="62417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Proposed Solution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Include a description of the proposed private-sector led solution(s), its structure, an explanation of how it addresses the objectives of NBS4Ag. The solution should also include the expected impact for both biodiversity conservation and sustainable agricultural outcomes.</a:t>
            </a:r>
          </a:p>
        </p:txBody>
      </p:sp>
    </p:spTree>
    <p:extLst>
      <p:ext uri="{BB962C8B-B14F-4D97-AF65-F5344CB8AC3E}">
        <p14:creationId xmlns:p14="http://schemas.microsoft.com/office/powerpoint/2010/main" val="209304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Level, Type, and Status of Partner Co-Investment</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dirty="0"/>
              <a:t>Describe (1) to what extent the applicant has made commitments, financial or non-financial, to support the concept or secured commitments and co-investment and (2) to what extent the applicant has engaged key stakeholders/partners in relevant USAID countries whose buy-in and partnership is critical to the activity’s success. This slide should include the expected leverage ratio total from the proposed activity.</a:t>
            </a:r>
          </a:p>
        </p:txBody>
      </p:sp>
    </p:spTree>
    <p:extLst>
      <p:ext uri="{BB962C8B-B14F-4D97-AF65-F5344CB8AC3E}">
        <p14:creationId xmlns:p14="http://schemas.microsoft.com/office/powerpoint/2010/main" val="165773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43C469-C42E-1F5F-3B17-85D9E1F5FC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3" name="Title 2">
            <a:extLst>
              <a:ext uri="{FF2B5EF4-FFF2-40B4-BE49-F238E27FC236}">
                <a16:creationId xmlns:a16="http://schemas.microsoft.com/office/drawing/2014/main" id="{0D937B2F-2CAB-CCEF-6257-E2F3EE722CCB}"/>
              </a:ext>
            </a:extLst>
          </p:cNvPr>
          <p:cNvSpPr>
            <a:spLocks noGrp="1"/>
          </p:cNvSpPr>
          <p:nvPr>
            <p:ph type="title"/>
          </p:nvPr>
        </p:nvSpPr>
        <p:spPr>
          <a:xfrm>
            <a:off x="686104" y="313631"/>
            <a:ext cx="7772400" cy="830956"/>
          </a:xfrm>
        </p:spPr>
        <p:txBody>
          <a:bodyPr/>
          <a:lstStyle/>
          <a:p>
            <a:r>
              <a:rPr lang="en-US"/>
              <a:t>Approach to Measuring and Monitoring Climate and Biodiversity Impacts</a:t>
            </a:r>
          </a:p>
        </p:txBody>
      </p:sp>
      <p:sp>
        <p:nvSpPr>
          <p:cNvPr id="4" name="Text Placeholder 3">
            <a:extLst>
              <a:ext uri="{FF2B5EF4-FFF2-40B4-BE49-F238E27FC236}">
                <a16:creationId xmlns:a16="http://schemas.microsoft.com/office/drawing/2014/main" id="{9FB9BA42-7D08-7051-9E86-E56F7C619DC3}"/>
              </a:ext>
            </a:extLst>
          </p:cNvPr>
          <p:cNvSpPr>
            <a:spLocks noGrp="1"/>
          </p:cNvSpPr>
          <p:nvPr>
            <p:ph type="body" idx="1"/>
          </p:nvPr>
        </p:nvSpPr>
        <p:spPr/>
        <p:txBody>
          <a:bodyPr/>
          <a:lstStyle/>
          <a:p>
            <a:pPr marL="127000" indent="0">
              <a:buNone/>
            </a:pPr>
            <a:r>
              <a:rPr lang="en-US"/>
              <a:t>Applicants should include objectives measurement and methods for success and impact. This may include using established MRV systems around GHG mitigation, increased carbon sequestration in systems and landscapes, reduced production risk or losses, stabilized or lowered cost of production, increased biodiversity indicators, etc. Applicants are encouraged to propose approaches that are cost effective, objective, and practical. </a:t>
            </a:r>
          </a:p>
        </p:txBody>
      </p:sp>
    </p:spTree>
    <p:extLst>
      <p:ext uri="{BB962C8B-B14F-4D97-AF65-F5344CB8AC3E}">
        <p14:creationId xmlns:p14="http://schemas.microsoft.com/office/powerpoint/2010/main" val="160925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Additionality &amp; Potential Scale of Impact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In one slide, please explain how this grant would be additional (e.g., mobilizing private sector investments or achieving impacts that would otherwise not occur without USAID investment) and the potential scale of biodiversity, conservation, sustainable agriculture, climate adaptation/mitigation, and gender equity and social inclusion impact (e.g., the possibility of replicating the model).</a:t>
            </a:r>
          </a:p>
        </p:txBody>
      </p:sp>
    </p:spTree>
    <p:extLst>
      <p:ext uri="{BB962C8B-B14F-4D97-AF65-F5344CB8AC3E}">
        <p14:creationId xmlns:p14="http://schemas.microsoft.com/office/powerpoint/2010/main" val="205583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6104" y="682963"/>
            <a:ext cx="7772400" cy="461624"/>
          </a:xfrm>
        </p:spPr>
        <p:txBody>
          <a:bodyPr/>
          <a:lstStyle/>
          <a:p>
            <a:r>
              <a:rPr lang="en-US"/>
              <a:t>Gender and Social Inclusion Considerations</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685800" y="1244071"/>
            <a:ext cx="7772400" cy="3200400"/>
          </a:xfrm>
        </p:spPr>
        <p:txBody>
          <a:bodyPr/>
          <a:lstStyle/>
          <a:p>
            <a:pPr marL="127000" indent="0">
              <a:buNone/>
            </a:pPr>
            <a:r>
              <a:rPr lang="en-US"/>
              <a:t>Include a description of how the proposed activity has or will engage with, consult,  benefit, or be driven by local and underserved or marginalized populations, including women. As appropriate, please include any social and environmental risks and mitigation plans.</a:t>
            </a:r>
          </a:p>
        </p:txBody>
      </p:sp>
    </p:spTree>
    <p:extLst>
      <p:ext uri="{BB962C8B-B14F-4D97-AF65-F5344CB8AC3E}">
        <p14:creationId xmlns:p14="http://schemas.microsoft.com/office/powerpoint/2010/main" val="2601924960"/>
      </p:ext>
    </p:extLst>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ject Grants and SAF" ma:contentTypeID="0x0101008DA58B5CA681664FAB24816C56F410850C007C91EC9198619141B10560811D446D79" ma:contentTypeVersion="4" ma:contentTypeDescription="" ma:contentTypeScope="" ma:versionID="f743895b7c55d574448f41d1930f5e3f">
  <xsd:schema xmlns:xsd="http://www.w3.org/2001/XMLSchema" xmlns:xs="http://www.w3.org/2001/XMLSchema" xmlns:p="http://schemas.microsoft.com/office/2006/metadata/properties" xmlns:ns2="8d7096d6-fc66-4344-9e3f-2445529a09f6" targetNamespace="http://schemas.microsoft.com/office/2006/metadata/properties" ma:root="true" ma:fieldsID="2e15e851426f4b787011711112c9fb3c"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a57fa871-da00-4e28-b1c4-fc3767942763}" ma:internalName="TaxCatchAll" ma:showField="CatchAllData" ma:web="a889bb36-fa71-4556-bb7e-c5a849f9d6d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57fa871-da00-4e28-b1c4-fc3767942763}" ma:internalName="TaxCatchAllLabel" ma:readOnly="true" ma:showField="CatchAllDataLabel" ma:web="a889bb36-fa71-4556-bb7e-c5a849f9d6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822e118f-d533-465d-b5ca-7beed2256e09" ContentTypeId="0x0101008DA58B5CA681664FAB24816C56F410850C" PreviousValue="false" LastSyncTimeStamp="2016-09-27T17:27:45.66Z"/>
</file>

<file path=customXml/item4.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xsi:nil="true"/>
  </documentManagement>
</p:properties>
</file>

<file path=customXml/itemProps1.xml><?xml version="1.0" encoding="utf-8"?>
<ds:datastoreItem xmlns:ds="http://schemas.openxmlformats.org/officeDocument/2006/customXml" ds:itemID="{9E944581-17B2-41FE-9E91-36B45BF0B9C8}">
  <ds:schemaRefs>
    <ds:schemaRef ds:uri="8d7096d6-fc66-4344-9e3f-2445529a09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DF6267-39D5-45B6-91E5-5E7D3605AC76}">
  <ds:schemaRefs>
    <ds:schemaRef ds:uri="http://schemas.microsoft.com/sharepoint/v3/contenttype/forms"/>
  </ds:schemaRefs>
</ds:datastoreItem>
</file>

<file path=customXml/itemProps3.xml><?xml version="1.0" encoding="utf-8"?>
<ds:datastoreItem xmlns:ds="http://schemas.openxmlformats.org/officeDocument/2006/customXml" ds:itemID="{4ED310EB-AF88-47CA-8547-B1C3F36A729D}">
  <ds:schemaRefs>
    <ds:schemaRef ds:uri="Microsoft.SharePoint.Taxonomy.ContentTypeSync"/>
  </ds:schemaRefs>
</ds:datastoreItem>
</file>

<file path=customXml/itemProps4.xml><?xml version="1.0" encoding="utf-8"?>
<ds:datastoreItem xmlns:ds="http://schemas.openxmlformats.org/officeDocument/2006/customXml" ds:itemID="{71D62424-198E-4459-AD42-0048C02F8A4C}">
  <ds:schemaRefs>
    <ds:schemaRef ds:uri="http://purl.org/dc/dcmitype/"/>
    <ds:schemaRef ds:uri="8d7096d6-fc66-4344-9e3f-2445529a09f6"/>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16.9-Template_12.7.2016</Template>
  <TotalTime>0</TotalTime>
  <Words>707</Words>
  <Application>Microsoft Office PowerPoint</Application>
  <PresentationFormat>Custom</PresentationFormat>
  <Paragraphs>64</Paragraphs>
  <Slides>12</Slides>
  <Notes>10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16.9-Template_12.7.2016</vt:lpstr>
      <vt:lpstr>1_16.9-Template_12.7.2016</vt:lpstr>
      <vt:lpstr>Nature-Based Solutions for Agricultural Resilience (NBS4Ag) Window (2024-0016-001-APS Addendum-NBS4Ag)  CONCEPT NOTE TEMPLATE </vt:lpstr>
      <vt:lpstr>Cover Page</vt:lpstr>
      <vt:lpstr>Executive Summary </vt:lpstr>
      <vt:lpstr>Context and Problem </vt:lpstr>
      <vt:lpstr>Proposed Solution </vt:lpstr>
      <vt:lpstr>Level, Type, and Status of Partner Co-Investment</vt:lpstr>
      <vt:lpstr>Approach to Measuring and Monitoring Climate and Biodiversity Impacts</vt:lpstr>
      <vt:lpstr>Additionality &amp; Potential Scale of Impact </vt:lpstr>
      <vt:lpstr>Gender and Social Inclusion Considerations</vt:lpstr>
      <vt:lpstr>Organization Profile and Management Approach</vt:lpstr>
      <vt:lpstr>Grant Funding Requested </vt:lpstr>
      <vt:lpstr>PowerPoint Presentation</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Marcela de Campos</cp:lastModifiedBy>
  <cp:revision>2</cp:revision>
  <dcterms:created xsi:type="dcterms:W3CDTF">2017-03-16T17:43:27Z</dcterms:created>
  <dcterms:modified xsi:type="dcterms:W3CDTF">2024-09-23T13:21:12Z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0x0101008DA58B5CA681664FAB24816C56F410850C007C91EC9198619141B10560811D446D79</vt:lpwstr>
  </property>
  <property fmtid="{D5CDD505-2E9C-101B-9397-08002B2CF9AE}" pid="3" name="Project Document Type">
    <vt:lpwstr/>
  </property>
  <property fmtid="{D5CDD505-2E9C-101B-9397-08002B2CF9AE}" pid="4" name="MediaServiceImageTags">
    <vt:lpwstr/>
  </property>
  <property fmtid="{D5CDD505-2E9C-101B-9397-08002B2CF9AE}" pid="5" name="lcf76f155ced4ddcb4097134ff3c332f">
    <vt:lpwstr/>
  </property>
</Properties>
</file>