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5" r:id="rId5"/>
    <p:sldMasterId id="2147483675" r:id="rId6"/>
  </p:sldMasterIdLst>
  <p:notesMasterIdLst>
    <p:notesMasterId r:id="rId41"/>
  </p:notesMasterIdLst>
  <p:sldIdLst>
    <p:sldId id="256" r:id="rId7"/>
    <p:sldId id="273" r:id="rId8"/>
    <p:sldId id="780" r:id="rId9"/>
    <p:sldId id="801" r:id="rId10"/>
    <p:sldId id="829" r:id="rId11"/>
    <p:sldId id="830" r:id="rId12"/>
    <p:sldId id="276" r:id="rId13"/>
    <p:sldId id="833" r:id="rId14"/>
    <p:sldId id="806" r:id="rId15"/>
    <p:sldId id="831" r:id="rId16"/>
    <p:sldId id="807" r:id="rId17"/>
    <p:sldId id="832" r:id="rId18"/>
    <p:sldId id="837" r:id="rId19"/>
    <p:sldId id="839" r:id="rId20"/>
    <p:sldId id="856" r:id="rId21"/>
    <p:sldId id="857" r:id="rId22"/>
    <p:sldId id="858" r:id="rId23"/>
    <p:sldId id="859" r:id="rId24"/>
    <p:sldId id="842" r:id="rId25"/>
    <p:sldId id="844" r:id="rId26"/>
    <p:sldId id="854" r:id="rId27"/>
    <p:sldId id="804" r:id="rId28"/>
    <p:sldId id="805" r:id="rId29"/>
    <p:sldId id="845" r:id="rId30"/>
    <p:sldId id="861" r:id="rId31"/>
    <p:sldId id="847" r:id="rId32"/>
    <p:sldId id="810" r:id="rId33"/>
    <p:sldId id="811" r:id="rId34"/>
    <p:sldId id="848" r:id="rId35"/>
    <p:sldId id="813" r:id="rId36"/>
    <p:sldId id="815" r:id="rId37"/>
    <p:sldId id="816" r:id="rId38"/>
    <p:sldId id="814" r:id="rId39"/>
    <p:sldId id="809" r:id="rId4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A5C605-F6A1-F4ED-7F20-45F9B4CC8F8E}" name="Neha Bhandari" initials="NB" userId="S::nbhandari@chemonics.com::d36e5f5a-0d36-4dc2-a7af-0f452e864e1c" providerId="AD"/>
  <p188:author id="{062E4813-5702-B32E-5A2A-4EC632961B0C}" name="Mwiche Trevor Lungwe" initials="MTL" userId="S::mlungwe@zambiapasco.org::143c6f6b-583c-403d-a944-50763258c4ec" providerId="AD"/>
  <p188:author id="{295EBD14-C99D-D88E-1EBD-92B4FC2AA5E9}" name="Shane McGee" initials="SM" userId="S::smcgee@zambiapasco.org::8356f041-fab4-43ef-8b9a-132bd20cfbe9" providerId="AD"/>
  <p188:author id="{425C522A-8F66-0371-BB66-151A6CE410B5}" name="Nchobeni Luundu" initials="NL" userId="S::NLuundu@chemonics.com::1ffbb006-e748-436c-8bc8-5382a742396a" providerId="AD"/>
  <p188:author id="{6765A933-2065-1D9C-D2D4-3B1D7C305A3D}" name="Mwiche Trevor Lungwe" initials="MTL" userId="S::mlungwe@chemonics.com::143c6f6b-583c-403d-a944-50763258c4ec" providerId="AD"/>
  <p188:author id="{F650EDA6-C984-018D-2767-EF2BACAEEC7A}" name="Innocent Mwila" initials="IM" userId="S::imwila@zambiapasco.org::cbcf32bc-dee9-4664-a963-afa60f6e25e3" providerId="AD"/>
  <p188:author id="{A521C0D6-0979-2B0A-D77E-9833EDC2A3C8}" name="Elisha Msipu Phiri" initials="EP" userId="S::elphiri@zambiapasco.org::c202f24e-25b2-40f5-b711-1e9b07462dad" providerId="AD"/>
  <p188:author id="{8E91FEE3-99C4-4CB9-B61B-0C4B6A4F944C}" name="Nchobeni Luundu" initials="NL" userId="S::nluundu@zambiapasco.org::1ffbb006-e748-436c-8bc8-5382a74239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A78"/>
    <a:srgbClr val="595959"/>
    <a:srgbClr val="59597F"/>
    <a:srgbClr val="C5D148"/>
    <a:srgbClr val="2EA18E"/>
    <a:srgbClr val="E67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9D3B1-A460-4F23-88E1-425FF4030AD8}" v="91" dt="2023-07-18T15:11:44.328"/>
    <p1510:client id="{5BA70651-1E66-4BE2-A55B-744957F1332A}" v="63" dt="2023-07-18T15:20:58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 McGee" userId="8356f041-fab4-43ef-8b9a-132bd20cfbe9" providerId="ADAL" clId="{4E94B9F1-979C-4ABD-A0E7-5BC0B1AE6BD6}"/>
    <pc:docChg chg="custSel delSld modSld">
      <pc:chgData name="Shane McGee" userId="8356f041-fab4-43ef-8b9a-132bd20cfbe9" providerId="ADAL" clId="{4E94B9F1-979C-4ABD-A0E7-5BC0B1AE6BD6}" dt="2023-07-18T15:34:34.885" v="13"/>
      <pc:docMkLst>
        <pc:docMk/>
      </pc:docMkLst>
      <pc:sldChg chg="delCm modCm">
        <pc:chgData name="Shane McGee" userId="8356f041-fab4-43ef-8b9a-132bd20cfbe9" providerId="ADAL" clId="{4E94B9F1-979C-4ABD-A0E7-5BC0B1AE6BD6}" dt="2023-07-18T15:34:34.885" v="13"/>
        <pc:sldMkLst>
          <pc:docMk/>
          <pc:sldMk cId="2332293015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hane McGee" userId="8356f041-fab4-43ef-8b9a-132bd20cfbe9" providerId="ADAL" clId="{4E94B9F1-979C-4ABD-A0E7-5BC0B1AE6BD6}" dt="2023-07-18T15:34:34.885" v="13"/>
              <pc2:cmMkLst xmlns:pc2="http://schemas.microsoft.com/office/powerpoint/2019/9/main/command">
                <pc:docMk/>
                <pc:sldMk cId="2332293015" sldId="256"/>
                <pc2:cmMk id="{28122981-2BCF-4B25-83FF-51F431EAA5B7}"/>
              </pc2:cmMkLst>
              <pc226:cmRplyChg chg="add">
                <pc226:chgData name="Shane McGee" userId="8356f041-fab4-43ef-8b9a-132bd20cfbe9" providerId="ADAL" clId="{4E94B9F1-979C-4ABD-A0E7-5BC0B1AE6BD6}" dt="2023-07-18T15:34:30.592" v="12"/>
                <pc2:cmRplyMkLst xmlns:pc2="http://schemas.microsoft.com/office/powerpoint/2019/9/main/command">
                  <pc:docMk/>
                  <pc:sldMk cId="2332293015" sldId="256"/>
                  <pc2:cmMk id="{28122981-2BCF-4B25-83FF-51F431EAA5B7}"/>
                  <pc2:cmRplyMk id="{F5CD53DE-4AA4-49BB-BBC6-2C68C002F73B}"/>
                </pc2:cmRplyMkLst>
              </pc226:cmRplyChg>
            </pc226:cmChg>
          </p:ext>
        </pc:extLst>
      </pc:sldChg>
      <pc:sldChg chg="del">
        <pc:chgData name="Shane McGee" userId="8356f041-fab4-43ef-8b9a-132bd20cfbe9" providerId="ADAL" clId="{4E94B9F1-979C-4ABD-A0E7-5BC0B1AE6BD6}" dt="2023-07-18T15:29:34.778" v="6" actId="47"/>
        <pc:sldMkLst>
          <pc:docMk/>
          <pc:sldMk cId="3398609644" sldId="269"/>
        </pc:sldMkLst>
      </pc:sldChg>
      <pc:sldChg chg="del">
        <pc:chgData name="Shane McGee" userId="8356f041-fab4-43ef-8b9a-132bd20cfbe9" providerId="ADAL" clId="{4E94B9F1-979C-4ABD-A0E7-5BC0B1AE6BD6}" dt="2023-07-18T15:29:00.160" v="0" actId="47"/>
        <pc:sldMkLst>
          <pc:docMk/>
          <pc:sldMk cId="1331777812" sldId="270"/>
        </pc:sldMkLst>
      </pc:sldChg>
      <pc:sldChg chg="delSp modSp mod">
        <pc:chgData name="Shane McGee" userId="8356f041-fab4-43ef-8b9a-132bd20cfbe9" providerId="ADAL" clId="{4E94B9F1-979C-4ABD-A0E7-5BC0B1AE6BD6}" dt="2023-07-18T15:29:28.663" v="5" actId="478"/>
        <pc:sldMkLst>
          <pc:docMk/>
          <pc:sldMk cId="3697713658" sldId="273"/>
        </pc:sldMkLst>
        <pc:spChg chg="del">
          <ac:chgData name="Shane McGee" userId="8356f041-fab4-43ef-8b9a-132bd20cfbe9" providerId="ADAL" clId="{4E94B9F1-979C-4ABD-A0E7-5BC0B1AE6BD6}" dt="2023-07-18T15:29:19.114" v="3" actId="478"/>
          <ac:spMkLst>
            <pc:docMk/>
            <pc:sldMk cId="3697713658" sldId="273"/>
            <ac:spMk id="6" creationId="{8FFA9EB6-011C-22B8-842D-72353B8352B7}"/>
          </ac:spMkLst>
        </pc:spChg>
        <pc:spChg chg="del">
          <ac:chgData name="Shane McGee" userId="8356f041-fab4-43ef-8b9a-132bd20cfbe9" providerId="ADAL" clId="{4E94B9F1-979C-4ABD-A0E7-5BC0B1AE6BD6}" dt="2023-07-18T15:29:22.486" v="4" actId="478"/>
          <ac:spMkLst>
            <pc:docMk/>
            <pc:sldMk cId="3697713658" sldId="273"/>
            <ac:spMk id="9" creationId="{70978F6B-BFE7-62CA-D69E-2E7303BC7971}"/>
          </ac:spMkLst>
        </pc:spChg>
        <pc:spChg chg="del">
          <ac:chgData name="Shane McGee" userId="8356f041-fab4-43ef-8b9a-132bd20cfbe9" providerId="ADAL" clId="{4E94B9F1-979C-4ABD-A0E7-5BC0B1AE6BD6}" dt="2023-07-18T15:29:28.663" v="5" actId="478"/>
          <ac:spMkLst>
            <pc:docMk/>
            <pc:sldMk cId="3697713658" sldId="273"/>
            <ac:spMk id="11" creationId="{3D57DDC9-3186-0F8F-54C0-658C8539665B}"/>
          </ac:spMkLst>
        </pc:spChg>
        <pc:spChg chg="mod">
          <ac:chgData name="Shane McGee" userId="8356f041-fab4-43ef-8b9a-132bd20cfbe9" providerId="ADAL" clId="{4E94B9F1-979C-4ABD-A0E7-5BC0B1AE6BD6}" dt="2023-07-18T15:29:15.220" v="2" actId="6549"/>
          <ac:spMkLst>
            <pc:docMk/>
            <pc:sldMk cId="3697713658" sldId="273"/>
            <ac:spMk id="12" creationId="{6EB011AA-1A57-08BA-32C2-A2176156D22E}"/>
          </ac:spMkLst>
        </pc:spChg>
      </pc:sldChg>
      <pc:sldChg chg="addSp delSp modSp mod">
        <pc:chgData name="Shane McGee" userId="8356f041-fab4-43ef-8b9a-132bd20cfbe9" providerId="ADAL" clId="{4E94B9F1-979C-4ABD-A0E7-5BC0B1AE6BD6}" dt="2023-07-18T15:34:12.683" v="11" actId="478"/>
        <pc:sldMkLst>
          <pc:docMk/>
          <pc:sldMk cId="327102722" sldId="809"/>
        </pc:sldMkLst>
        <pc:spChg chg="del">
          <ac:chgData name="Shane McGee" userId="8356f041-fab4-43ef-8b9a-132bd20cfbe9" providerId="ADAL" clId="{4E94B9F1-979C-4ABD-A0E7-5BC0B1AE6BD6}" dt="2023-07-18T15:34:09.646" v="10" actId="478"/>
          <ac:spMkLst>
            <pc:docMk/>
            <pc:sldMk cId="327102722" sldId="809"/>
            <ac:spMk id="2" creationId="{FDF90ABD-6EA1-870D-4F83-0C6E6B367A48}"/>
          </ac:spMkLst>
        </pc:spChg>
        <pc:spChg chg="add del mod">
          <ac:chgData name="Shane McGee" userId="8356f041-fab4-43ef-8b9a-132bd20cfbe9" providerId="ADAL" clId="{4E94B9F1-979C-4ABD-A0E7-5BC0B1AE6BD6}" dt="2023-07-18T15:34:12.683" v="11" actId="478"/>
          <ac:spMkLst>
            <pc:docMk/>
            <pc:sldMk cId="327102722" sldId="809"/>
            <ac:spMk id="4" creationId="{577720FE-ECA9-D6D2-040A-3D1E51609ED8}"/>
          </ac:spMkLst>
        </pc:spChg>
      </pc:sldChg>
      <pc:sldChg chg="del">
        <pc:chgData name="Shane McGee" userId="8356f041-fab4-43ef-8b9a-132bd20cfbe9" providerId="ADAL" clId="{4E94B9F1-979C-4ABD-A0E7-5BC0B1AE6BD6}" dt="2023-07-18T15:29:35.650" v="7" actId="47"/>
        <pc:sldMkLst>
          <pc:docMk/>
          <pc:sldMk cId="934698405" sldId="812"/>
        </pc:sldMkLst>
      </pc:sldChg>
      <pc:sldChg chg="modSp mod">
        <pc:chgData name="Shane McGee" userId="8356f041-fab4-43ef-8b9a-132bd20cfbe9" providerId="ADAL" clId="{4E94B9F1-979C-4ABD-A0E7-5BC0B1AE6BD6}" dt="2023-07-18T15:30:07.974" v="9" actId="2165"/>
        <pc:sldMkLst>
          <pc:docMk/>
          <pc:sldMk cId="1410364068" sldId="830"/>
        </pc:sldMkLst>
        <pc:graphicFrameChg chg="modGraphic">
          <ac:chgData name="Shane McGee" userId="8356f041-fab4-43ef-8b9a-132bd20cfbe9" providerId="ADAL" clId="{4E94B9F1-979C-4ABD-A0E7-5BC0B1AE6BD6}" dt="2023-07-18T15:30:07.974" v="9" actId="2165"/>
          <ac:graphicFrameMkLst>
            <pc:docMk/>
            <pc:sldMk cId="1410364068" sldId="830"/>
            <ac:graphicFrameMk id="3" creationId="{0E8AB506-A655-91C5-E7B1-180815DD325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3EE3-9A05-4449-BD98-29215766B88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DDF5-5274-934F-A34C-A9C556A6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8DDF5-5274-934F-A34C-A9C556A659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86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7617" y="114969"/>
            <a:ext cx="5069237" cy="2645323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3600" b="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USAID-funded Program for Advancing Supply Chain Outcomes</a:t>
            </a:r>
          </a:p>
          <a:p>
            <a:pPr lvl="0"/>
            <a:r>
              <a:rPr lang="en-US"/>
              <a:t>(PASCO)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7618" y="4534551"/>
            <a:ext cx="4753485" cy="66141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0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3BBA8-A9BF-FC4C-960E-C754493E6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198" y="0"/>
            <a:ext cx="6855802" cy="5817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F0E2F-4D3A-201D-0C01-6D22F9887E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4" y="6089101"/>
            <a:ext cx="2204724" cy="661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4C206-7A06-A243-5035-3888CAB8C0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90" y="6057202"/>
            <a:ext cx="2033020" cy="737618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CF42FB0-AB3B-5750-0E06-AE0774857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94" y="6153215"/>
            <a:ext cx="2185420" cy="545593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801858-F946-9C02-E874-86A1B57EE7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617" y="3049070"/>
            <a:ext cx="4753486" cy="118469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8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03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7618" y="114969"/>
            <a:ext cx="4753486" cy="2790601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3600" b="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USAID-funded Program for Advancing Supply Chain Outcomes</a:t>
            </a:r>
          </a:p>
          <a:p>
            <a:pPr lvl="0"/>
            <a:r>
              <a:rPr lang="en-US"/>
              <a:t>(PASCO)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8425" y="4527765"/>
            <a:ext cx="4753485" cy="66141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0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F0E2F-4D3A-201D-0C01-6D22F9887E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3" y="5937421"/>
            <a:ext cx="2710327" cy="81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4C206-7A06-A243-5035-3888CAB8C0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9" y="5937420"/>
            <a:ext cx="2346069" cy="851198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801858-F946-9C02-E874-86A1B57EE7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618" y="3104570"/>
            <a:ext cx="4753486" cy="118469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8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7" name="Picture 6" descr="A group of men standing next to a large truck&#10;&#10;Description automatically generated with medium confidence">
            <a:extLst>
              <a:ext uri="{FF2B5EF4-FFF2-40B4-BE49-F238E27FC236}">
                <a16:creationId xmlns:a16="http://schemas.microsoft.com/office/drawing/2014/main" id="{10FA9298-F603-167A-847E-7967B4302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04" y="11904"/>
            <a:ext cx="7212274" cy="48070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6EC640-C8DC-9752-5C42-6B5A527B20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0" y="5937420"/>
            <a:ext cx="2194447" cy="8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EA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737"/>
            <a:ext cx="9144000" cy="145256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1374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A4CDBF0-DB00-9F1F-8F08-41277247643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228298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y the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807A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ymbol.png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9309"/>
            <a:ext cx="9144000" cy="84752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7471"/>
            <a:ext cx="9144000" cy="728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3318506-A0EB-37A8-9B45-FD27323E49C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92564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itle and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3691"/>
            <a:ext cx="11338560" cy="4740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8409145-C1BB-BCCF-3A88-01AEC471CFB9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0A84C3D5-3625-71AD-EC9F-AF53DB9C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4C364C5-F8C5-8B5A-84EA-42174BC4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0C36204-C559-FE84-D549-4BA450D1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16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4EA74B5-ECCA-01AA-9E5E-0203009610D4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Slide Number Placeholder 21">
            <a:extLst>
              <a:ext uri="{FF2B5EF4-FFF2-40B4-BE49-F238E27FC236}">
                <a16:creationId xmlns:a16="http://schemas.microsoft.com/office/drawing/2014/main" id="{2E70AF69-B020-F5CD-8F72-54BFC86E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D4A0427-C87D-F004-C31E-8201FAAE52C2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7AC98B26-8CD3-E598-99A3-FA450729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EF311B-B652-541F-0BDA-477F8638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4DF0CA-CCCA-7F5B-B5DA-369B52BD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78622-A009-CF6F-871E-9E3B4153734D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1" name="Slide Number Placeholder 21">
            <a:extLst>
              <a:ext uri="{FF2B5EF4-FFF2-40B4-BE49-F238E27FC236}">
                <a16:creationId xmlns:a16="http://schemas.microsoft.com/office/drawing/2014/main" id="{0D742E55-DEC6-0768-3920-FF37C1EF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B9A73-CE05-504B-A64C-AD2926AB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62357-FCCD-684D-8071-86394DAB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0C7D9-102A-7F46-8A29-A02FE26B523F}"/>
              </a:ext>
            </a:extLst>
          </p:cNvPr>
          <p:cNvSpPr/>
          <p:nvPr userDrawn="1"/>
        </p:nvSpPr>
        <p:spPr>
          <a:xfrm>
            <a:off x="0" y="1557338"/>
            <a:ext cx="12192000" cy="46148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7DCB80-A180-254D-BA5A-9B1FD64E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9B2F33-61DD-806C-BC30-978024D26A8C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0E0FC6D2-E25B-7DDE-D072-B8234D28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429" y="2699685"/>
            <a:ext cx="3169921" cy="1171274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ctr">
              <a:buNone/>
              <a:defRPr sz="360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31CA11-1043-6DF8-CD23-392623D8B95B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pic>
        <p:nvPicPr>
          <p:cNvPr id="3" name="Picture 2" descr="A picture containing text, person, standing, file&#10;&#10;Description automatically generated">
            <a:extLst>
              <a:ext uri="{FF2B5EF4-FFF2-40B4-BE49-F238E27FC236}">
                <a16:creationId xmlns:a16="http://schemas.microsoft.com/office/drawing/2014/main" id="{E3320D9F-066A-2F09-0150-DC12D62B8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88" y="7680"/>
            <a:ext cx="8334262" cy="55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31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7618" y="114969"/>
            <a:ext cx="4753486" cy="2790601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3600" b="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USAID-funded Program for Advancing Supply Chain Outcomes</a:t>
            </a:r>
          </a:p>
          <a:p>
            <a:pPr lvl="0"/>
            <a:r>
              <a:rPr lang="en-US"/>
              <a:t>(PASCO)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8425" y="4527765"/>
            <a:ext cx="4753485" cy="661417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0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F0E2F-4D3A-201D-0C01-6D22F9887E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3" y="6139879"/>
            <a:ext cx="2035467" cy="61064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801858-F946-9C02-E874-86A1B57EE7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618" y="3104570"/>
            <a:ext cx="4753486" cy="118469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2800">
                <a:solidFill>
                  <a:srgbClr val="009F8A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7" name="Picture 6" descr="A group of men standing next to a large truck&#10;&#10;Description automatically generated with medium confidence">
            <a:extLst>
              <a:ext uri="{FF2B5EF4-FFF2-40B4-BE49-F238E27FC236}">
                <a16:creationId xmlns:a16="http://schemas.microsoft.com/office/drawing/2014/main" id="{10FA9298-F603-167A-847E-7967B4302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8"/>
          <a:stretch/>
        </p:blipFill>
        <p:spPr>
          <a:xfrm>
            <a:off x="4973003" y="11904"/>
            <a:ext cx="7218997" cy="582282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6EC640-C8DC-9752-5C42-6B5A527B2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1" y="5953978"/>
            <a:ext cx="2149760" cy="796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9E66B-F886-6C01-8FD7-FC212A08A7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71" y="5903389"/>
            <a:ext cx="1316949" cy="847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9E7CB-2907-1282-CFEC-FA0FD4C30D39}"/>
              </a:ext>
            </a:extLst>
          </p:cNvPr>
          <p:cNvSpPr txBox="1"/>
          <p:nvPr userDrawn="1"/>
        </p:nvSpPr>
        <p:spPr>
          <a:xfrm>
            <a:off x="6568724" y="4213077"/>
            <a:ext cx="626835" cy="170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EA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737"/>
            <a:ext cx="9144000" cy="145256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1374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A4CDBF0-DB00-9F1F-8F08-41277247643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3574794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2EA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ymbol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737"/>
            <a:ext cx="9144000" cy="145256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1374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A4CDBF0-DB00-9F1F-8F08-41277247643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210935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y the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807A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ymbol.png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9309"/>
            <a:ext cx="9144000" cy="84752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7471"/>
            <a:ext cx="9144000" cy="728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3318506-A0EB-37A8-9B45-FD27323E49C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133905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itle and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3691"/>
            <a:ext cx="11338560" cy="4740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8409145-C1BB-BCCF-3A88-01AEC471CFB9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0A84C3D5-3625-71AD-EC9F-AF53DB9C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4C364C5-F8C5-8B5A-84EA-42174BC4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0C36204-C559-FE84-D549-4BA450D1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16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4EA74B5-ECCA-01AA-9E5E-0203009610D4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Slide Number Placeholder 21">
            <a:extLst>
              <a:ext uri="{FF2B5EF4-FFF2-40B4-BE49-F238E27FC236}">
                <a16:creationId xmlns:a16="http://schemas.microsoft.com/office/drawing/2014/main" id="{2E70AF69-B020-F5CD-8F72-54BFC86E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3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D4A0427-C87D-F004-C31E-8201FAAE52C2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7AC98B26-8CD3-E598-99A3-FA450729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8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EF311B-B652-541F-0BDA-477F8638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4DF0CA-CCCA-7F5B-B5DA-369B52BD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78622-A009-CF6F-871E-9E3B4153734D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1" name="Slide Number Placeholder 21">
            <a:extLst>
              <a:ext uri="{FF2B5EF4-FFF2-40B4-BE49-F238E27FC236}">
                <a16:creationId xmlns:a16="http://schemas.microsoft.com/office/drawing/2014/main" id="{0D742E55-DEC6-0768-3920-FF37C1EF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B9A73-CE05-504B-A64C-AD2926AB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62357-FCCD-684D-8071-86394DAB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0C7D9-102A-7F46-8A29-A02FE26B523F}"/>
              </a:ext>
            </a:extLst>
          </p:cNvPr>
          <p:cNvSpPr/>
          <p:nvPr userDrawn="1"/>
        </p:nvSpPr>
        <p:spPr>
          <a:xfrm>
            <a:off x="0" y="1557338"/>
            <a:ext cx="12192000" cy="46148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7DCB80-A180-254D-BA5A-9B1FD64E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9B2F33-61DD-806C-BC30-978024D26A8C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0E0FC6D2-E25B-7DDE-D072-B8234D28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7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429" y="2699685"/>
            <a:ext cx="3169921" cy="1171274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ctr">
              <a:buNone/>
              <a:defRPr sz="360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31CA11-1043-6DF8-CD23-392623D8B95B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pic>
        <p:nvPicPr>
          <p:cNvPr id="3" name="Picture 2" descr="A picture containing text, person, standing, file&#10;&#10;Description automatically generated">
            <a:extLst>
              <a:ext uri="{FF2B5EF4-FFF2-40B4-BE49-F238E27FC236}">
                <a16:creationId xmlns:a16="http://schemas.microsoft.com/office/drawing/2014/main" id="{E3320D9F-066A-2F09-0150-DC12D62B8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88" y="7680"/>
            <a:ext cx="8334262" cy="55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y the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807A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ymbol.png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 r="50000" b="1754"/>
          <a:stretch/>
        </p:blipFill>
        <p:spPr>
          <a:xfrm>
            <a:off x="8562049" y="0"/>
            <a:ext cx="3629952" cy="686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9309"/>
            <a:ext cx="9144000" cy="84752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67471"/>
            <a:ext cx="9144000" cy="728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3318506-A0EB-37A8-9B45-FD27323E49C9}"/>
              </a:ext>
            </a:extLst>
          </p:cNvPr>
          <p:cNvSpPr txBox="1">
            <a:spLocks/>
          </p:cNvSpPr>
          <p:nvPr userDrawn="1"/>
        </p:nvSpPr>
        <p:spPr>
          <a:xfrm>
            <a:off x="4213076" y="6257866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>
                <a:solidFill>
                  <a:schemeClr val="bg1"/>
                </a:solidFill>
              </a:rPr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1161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Title and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3691"/>
            <a:ext cx="11338560" cy="4740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8409145-C1BB-BCCF-3A88-01AEC471CFB9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0A84C3D5-3625-71AD-EC9F-AF53DB9C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4C364C5-F8C5-8B5A-84EA-42174BC4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0C36204-C559-FE84-D549-4BA450D1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5_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160" y="1088136"/>
            <a:ext cx="5486400" cy="47774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4EA74B5-ECCA-01AA-9E5E-0203009610D4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20" name="Slide Number Placeholder 21">
            <a:extLst>
              <a:ext uri="{FF2B5EF4-FFF2-40B4-BE49-F238E27FC236}">
                <a16:creationId xmlns:a16="http://schemas.microsoft.com/office/drawing/2014/main" id="{2E70AF69-B020-F5CD-8F72-54BFC86E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9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D4A0427-C87D-F004-C31E-8201FAAE52C2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7AC98B26-8CD3-E598-99A3-FA450729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1000" y="6096673"/>
            <a:ext cx="113477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EF311B-B652-541F-0BDA-477F8638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4DF0CA-CCCA-7F5B-B5DA-369B52BD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78622-A009-CF6F-871E-9E3B4153734D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1" name="Slide Number Placeholder 21">
            <a:extLst>
              <a:ext uri="{FF2B5EF4-FFF2-40B4-BE49-F238E27FC236}">
                <a16:creationId xmlns:a16="http://schemas.microsoft.com/office/drawing/2014/main" id="{0D742E55-DEC6-0768-3920-FF37C1EF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B9A73-CE05-504B-A64C-AD2926AB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62357-FCCD-684D-8071-86394DAB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0C7D9-102A-7F46-8A29-A02FE26B523F}"/>
              </a:ext>
            </a:extLst>
          </p:cNvPr>
          <p:cNvSpPr/>
          <p:nvPr userDrawn="1"/>
        </p:nvSpPr>
        <p:spPr>
          <a:xfrm>
            <a:off x="0" y="1557338"/>
            <a:ext cx="12192000" cy="46148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7DCB80-A180-254D-BA5A-9B1FD64E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7C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9B2F33-61DD-806C-BC30-978024D26A8C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0E0FC6D2-E25B-7DDE-D072-B8234D28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/>
          <a:lstStyle/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429" y="2699685"/>
            <a:ext cx="3169921" cy="1171274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buNone/>
              <a:defRPr sz="3600">
                <a:solidFill>
                  <a:srgbClr val="E67C49"/>
                </a:solidFill>
              </a:defRPr>
            </a:lvl1pPr>
            <a:lvl2pPr marL="457189" indent="0" algn="r">
              <a:spcBef>
                <a:spcPts val="2376"/>
              </a:spcBef>
              <a:buNone/>
              <a:defRPr sz="1600">
                <a:solidFill>
                  <a:schemeClr val="accent5"/>
                </a:solidFill>
              </a:defRPr>
            </a:lvl2pPr>
            <a:lvl3pPr marL="914377" indent="0" algn="r">
              <a:buNone/>
              <a:defRPr sz="2400"/>
            </a:lvl3pPr>
            <a:lvl4pPr marL="1371566" indent="0" algn="r">
              <a:buNone/>
              <a:defRPr sz="2400"/>
            </a:lvl4pPr>
            <a:lvl5pPr marL="1828754" indent="0" algn="r">
              <a:buNone/>
              <a:defRPr sz="2400"/>
            </a:lvl5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E47BB-D0DD-95A9-46F1-B95E7027A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09" y="0"/>
            <a:ext cx="7049991" cy="59822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1CA11-1043-6DF8-CD23-392623D8B95B}"/>
              </a:ext>
            </a:extLst>
          </p:cNvPr>
          <p:cNvSpPr txBox="1">
            <a:spLocks/>
          </p:cNvSpPr>
          <p:nvPr userDrawn="1"/>
        </p:nvSpPr>
        <p:spPr>
          <a:xfrm>
            <a:off x="4063128" y="6339605"/>
            <a:ext cx="7665576" cy="49362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000"/>
              <a:t>USAID Program for Advancing Supply Chain Outcomes (PASCO)</a:t>
            </a:r>
          </a:p>
        </p:txBody>
      </p:sp>
    </p:spTree>
    <p:extLst>
      <p:ext uri="{BB962C8B-B14F-4D97-AF65-F5344CB8AC3E}">
        <p14:creationId xmlns:p14="http://schemas.microsoft.com/office/powerpoint/2010/main" val="396544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08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08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4038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2" r:id="rId5"/>
    <p:sldLayoutId id="2147483654" r:id="rId6"/>
    <p:sldLayoutId id="2147483659" r:id="rId7"/>
    <p:sldLayoutId id="2147483664" r:id="rId8"/>
    <p:sldLayoutId id="2147483658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67C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08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08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4038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7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67C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108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108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4038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22A346-9BD4-40D2-98DB-F613D1B48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67C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BCF30-4455-DDF1-1916-49C37E500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17" y="253354"/>
            <a:ext cx="4753486" cy="2645323"/>
          </a:xfrm>
        </p:spPr>
        <p:txBody>
          <a:bodyPr/>
          <a:lstStyle/>
          <a:p>
            <a:r>
              <a:rPr lang="en-US" sz="4000"/>
              <a:t>USAID Program for Advancing Supply Chain Outcomes</a:t>
            </a:r>
          </a:p>
          <a:p>
            <a:r>
              <a:rPr lang="en-US" sz="4000"/>
              <a:t>(PASCO)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466B-99BD-3B60-1ACD-093851CAC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July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FBF3E-BA9C-0918-D792-5ECEC2774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18" y="3104570"/>
            <a:ext cx="4753486" cy="1184695"/>
          </a:xfrm>
        </p:spPr>
        <p:txBody>
          <a:bodyPr/>
          <a:lstStyle/>
          <a:p>
            <a:r>
              <a:rPr lang="en-US"/>
              <a:t>3PL Factsheet</a:t>
            </a:r>
          </a:p>
        </p:txBody>
      </p:sp>
    </p:spTree>
    <p:extLst>
      <p:ext uri="{BB962C8B-B14F-4D97-AF65-F5344CB8AC3E}">
        <p14:creationId xmlns:p14="http://schemas.microsoft.com/office/powerpoint/2010/main" val="233229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9798"/>
            <a:ext cx="11338560" cy="721331"/>
          </a:xfrm>
        </p:spPr>
        <p:txBody>
          <a:bodyPr>
            <a:normAutofit/>
          </a:bodyPr>
          <a:lstStyle/>
          <a:p>
            <a:r>
              <a:rPr lang="en-US" sz="2800"/>
              <a:t>Deliveries by type of drop and SDPs reached May 2022 - 2023</a:t>
            </a: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0E9D2-A33D-095A-64DB-290F2E966F8D}"/>
              </a:ext>
            </a:extLst>
          </p:cNvPr>
          <p:cNvSpPr txBox="1"/>
          <p:nvPr/>
        </p:nvSpPr>
        <p:spPr>
          <a:xfrm>
            <a:off x="8016536" y="1050542"/>
            <a:ext cx="3703024" cy="408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4,848 total deliveries were made across the four hubs (Luanshya, Mansa, Mpika and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Mongu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 between May 2022 and March 2023. Of the total deliveries, the majority were multi-drop.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observed an average of 441 delivery drops per month equating to 101 deliveries per week.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 average of 99 facilities were visited, equating to 23 SDPs per week during the reporting period.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C0B49-2378-FC13-DF89-742DACD1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6" y="1079864"/>
            <a:ext cx="7376159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5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Total / Average Volume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11" y="369237"/>
            <a:ext cx="11338560" cy="774594"/>
          </a:xfrm>
        </p:spPr>
        <p:txBody>
          <a:bodyPr>
            <a:normAutofit/>
          </a:bodyPr>
          <a:lstStyle/>
          <a:p>
            <a:r>
              <a:rPr lang="en-US" sz="2800"/>
              <a:t>Estimated cubic meters distribution May 2022 – Mar 2023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8A5B1FF-2E75-4409-647D-4B47A2F3072E}"/>
              </a:ext>
            </a:extLst>
          </p:cNvPr>
          <p:cNvSpPr txBox="1">
            <a:spLocks/>
          </p:cNvSpPr>
          <p:nvPr/>
        </p:nvSpPr>
        <p:spPr>
          <a:xfrm>
            <a:off x="6898341" y="1465217"/>
            <a:ext cx="5015285" cy="20859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>
                <a:solidFill>
                  <a:schemeClr val="tx1"/>
                </a:solidFill>
              </a:rPr>
              <a:t>3PL distributed 63,671 cubic meters of commodities across five hubs (Luanshya, Mansa, </a:t>
            </a:r>
            <a:r>
              <a:rPr lang="en-US" sz="1800" err="1">
                <a:solidFill>
                  <a:schemeClr val="tx1"/>
                </a:solidFill>
              </a:rPr>
              <a:t>Mongu</a:t>
            </a:r>
            <a:r>
              <a:rPr lang="en-US" sz="1800">
                <a:solidFill>
                  <a:schemeClr val="tx1"/>
                </a:solidFill>
              </a:rPr>
              <a:t> and Mpika) between May 2022 and March 2023.</a:t>
            </a:r>
          </a:p>
          <a:p>
            <a:pPr marL="285750" indent="-285750"/>
            <a:r>
              <a:rPr lang="en-US" sz="1800">
                <a:solidFill>
                  <a:schemeClr val="tx1"/>
                </a:solidFill>
              </a:rPr>
              <a:t>We observed an average monthly volume of 5,788 cubic meters, which equates to 1,326 cubic meters per week.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C8D49-E95F-DEC8-58CD-2E23E94C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6" y="1465217"/>
            <a:ext cx="6389971" cy="39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74" y="357986"/>
            <a:ext cx="11390051" cy="9435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100"/>
              <a:t>Annexes by Hub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E4C5C-8087-84C7-F10B-B0193F35A685}"/>
              </a:ext>
            </a:extLst>
          </p:cNvPr>
          <p:cNvSpPr txBox="1"/>
          <p:nvPr/>
        </p:nvSpPr>
        <p:spPr>
          <a:xfrm>
            <a:off x="728943" y="2642019"/>
            <a:ext cx="1132970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Vehicle Size, Volume, and Deliveries by Point of Origin</a:t>
            </a:r>
            <a:br>
              <a:rPr lang="en-US" sz="30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000">
                <a:solidFill>
                  <a:srgbClr val="E67C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2022 – Mar 2023</a:t>
            </a:r>
            <a:br>
              <a:rPr lang="en-US" sz="1800"/>
            </a:br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56589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Vehicle size utilization 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1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Vehicle size utilization - Luanshya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DF6C-2F0C-A6F0-D727-77638D76C70B}"/>
              </a:ext>
            </a:extLst>
          </p:cNvPr>
          <p:cNvSpPr txBox="1"/>
          <p:nvPr/>
        </p:nvSpPr>
        <p:spPr>
          <a:xfrm>
            <a:off x="340988" y="4941997"/>
            <a:ext cx="11225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18,543 cubic meters of medical commodities were distributed between May 2022 and March 2023, with monthly average distribution by vehicle type as shown: 	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5-ton/ Enclosed delivery vehicle – 633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10-ton – 605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SUV/Enclosed Pick-up Truck/Van – 413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15-ton – 35 cubic meters.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C3985-CF8A-50C8-5300-B66B5A54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857250"/>
            <a:ext cx="5714999" cy="4089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31A1C-A826-A414-1429-FB823386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866775"/>
            <a:ext cx="5190309" cy="40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Vehicle size utilization - Mansa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DF6C-2F0C-A6F0-D727-77638D76C70B}"/>
              </a:ext>
            </a:extLst>
          </p:cNvPr>
          <p:cNvSpPr txBox="1"/>
          <p:nvPr/>
        </p:nvSpPr>
        <p:spPr>
          <a:xfrm>
            <a:off x="472441" y="4960014"/>
            <a:ext cx="112471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16,016 cubic meters of medical commodities were distributed between May 2022 and March 2023, with monthly average distribution by vehicle type as shown: 	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5-ton/ Enclosed delivery vehicle - 577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SUV/Enclosed Pick-up Truck/Van - 559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10-ton  - 246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15-ton  - 73 cubic meters.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B64B4-D4AA-89DE-DA34-EC119262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1" y="952817"/>
            <a:ext cx="5684519" cy="389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91FFE-9C59-E122-59E8-3A936080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2" y="952817"/>
            <a:ext cx="5501638" cy="38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Vehicle size utilization - Mongu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B67C2-5524-8B61-19C0-A0D743D8B00B}"/>
              </a:ext>
            </a:extLst>
          </p:cNvPr>
          <p:cNvSpPr txBox="1"/>
          <p:nvPr/>
        </p:nvSpPr>
        <p:spPr>
          <a:xfrm>
            <a:off x="398418" y="4955179"/>
            <a:ext cx="11321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13,557 cubic meters of medical commodities were distributed between May 2022 and March 2023, with monthly average distribution by vehicle type as shown: 	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SUV/Enclosed Pick-up Truck/Van - 1,022 cubic meters.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5-ton/ Enclosed delivery vehicle - 188 cubic meters.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10-ton - 23 cubic meters.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AB693-A41C-0B6F-4245-18B33536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881129"/>
            <a:ext cx="5431971" cy="4030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2647-057F-B60C-26E5-692D39437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1" y="881129"/>
            <a:ext cx="5797731" cy="40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4622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Vehicle size utilization - Mpika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2A6CF-9747-6557-C065-0B99C6C20B35}"/>
              </a:ext>
            </a:extLst>
          </p:cNvPr>
          <p:cNvSpPr txBox="1"/>
          <p:nvPr/>
        </p:nvSpPr>
        <p:spPr>
          <a:xfrm>
            <a:off x="390797" y="4652064"/>
            <a:ext cx="11410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15,554 cubic meters of medical commodities were distributed between May 2022 and March 2023, with monthly average distribution by vehicle type as shown: 	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SUV/Enclosed Pick-up Truck/Van - 609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5-ton/ Enclosed delivery vehicle - 414 cubic meters.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10-ton - 286 cubic meters.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15-ton - 105 cubic meters.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64826-215B-B8AD-245C-948F68F4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6" y="733077"/>
            <a:ext cx="5381897" cy="3880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A9779-FAC3-4741-EE87-330B015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3077"/>
            <a:ext cx="5381897" cy="38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2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Deliveries by type of drop and SDPs reached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5010"/>
            <a:ext cx="11338560" cy="493623"/>
          </a:xfrm>
        </p:spPr>
        <p:txBody>
          <a:bodyPr>
            <a:normAutofit/>
          </a:bodyPr>
          <a:lstStyle/>
          <a:p>
            <a:r>
              <a:rPr lang="en-US" sz="2800"/>
              <a:t> PASCO Coverage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B011AA-1A57-08BA-32C2-A2176156D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67444"/>
            <a:ext cx="5486400" cy="4777405"/>
          </a:xfrm>
        </p:spPr>
        <p:txBody>
          <a:bodyPr/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PASCO supports ZAMMSA Hubs with last-mile operations in the Copperbelt, Luapula, Muchinga, Northern, and Western provinces.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59E16-02A6-27E9-3E08-5DA2631D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1467444"/>
            <a:ext cx="5486400" cy="401878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7F1E30A7-92DA-71F6-3BCD-CF35005AC3C8}"/>
              </a:ext>
            </a:extLst>
          </p:cNvPr>
          <p:cNvSpPr/>
          <p:nvPr/>
        </p:nvSpPr>
        <p:spPr>
          <a:xfrm>
            <a:off x="8273987" y="1837678"/>
            <a:ext cx="790113" cy="204186"/>
          </a:xfrm>
          <a:prstGeom prst="borderCallout1">
            <a:avLst>
              <a:gd name="adj1" fmla="val 104392"/>
              <a:gd name="adj2" fmla="val 49126"/>
              <a:gd name="adj3" fmla="val 421539"/>
              <a:gd name="adj4" fmla="val 11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Mansa Hub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17303647-A5FC-0A75-B316-6A25E2DDBFDC}"/>
              </a:ext>
            </a:extLst>
          </p:cNvPr>
          <p:cNvSpPr/>
          <p:nvPr/>
        </p:nvSpPr>
        <p:spPr>
          <a:xfrm>
            <a:off x="7617041" y="2412098"/>
            <a:ext cx="930093" cy="204186"/>
          </a:xfrm>
          <a:prstGeom prst="borderCallout1">
            <a:avLst>
              <a:gd name="adj1" fmla="val 98269"/>
              <a:gd name="adj2" fmla="val 96005"/>
              <a:gd name="adj3" fmla="val 404655"/>
              <a:gd name="adj4" fmla="val 14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Luanshya Hub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D1934B72-15A8-7695-3BB1-8B9801CFCA44}"/>
              </a:ext>
            </a:extLst>
          </p:cNvPr>
          <p:cNvSpPr/>
          <p:nvPr/>
        </p:nvSpPr>
        <p:spPr>
          <a:xfrm>
            <a:off x="6303146" y="3741938"/>
            <a:ext cx="656947" cy="413991"/>
          </a:xfrm>
          <a:prstGeom prst="borderCallout1">
            <a:avLst>
              <a:gd name="adj1" fmla="val 94188"/>
              <a:gd name="adj2" fmla="val 101000"/>
              <a:gd name="adj3" fmla="val 101574"/>
              <a:gd name="adj4" fmla="val 159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Mongu Hub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1CF1C5AA-6F26-F7E1-57B9-4EEBE1EC5AE6}"/>
              </a:ext>
            </a:extLst>
          </p:cNvPr>
          <p:cNvSpPr/>
          <p:nvPr/>
        </p:nvSpPr>
        <p:spPr>
          <a:xfrm>
            <a:off x="10827030" y="1926254"/>
            <a:ext cx="790113" cy="204186"/>
          </a:xfrm>
          <a:prstGeom prst="borderCallout1">
            <a:avLst>
              <a:gd name="adj1" fmla="val 100310"/>
              <a:gd name="adj2" fmla="val -442"/>
              <a:gd name="adj3" fmla="val 555284"/>
              <a:gd name="adj4" fmla="val -9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Mpika Hub</a:t>
            </a:r>
          </a:p>
        </p:txBody>
      </p:sp>
    </p:spTree>
    <p:extLst>
      <p:ext uri="{BB962C8B-B14F-4D97-AF65-F5344CB8AC3E}">
        <p14:creationId xmlns:p14="http://schemas.microsoft.com/office/powerpoint/2010/main" val="369771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Deliveries by type of drop and SDPs reached - Luanshya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DF6C-2F0C-A6F0-D727-77638D76C70B}"/>
              </a:ext>
            </a:extLst>
          </p:cNvPr>
          <p:cNvSpPr txBox="1"/>
          <p:nvPr/>
        </p:nvSpPr>
        <p:spPr>
          <a:xfrm>
            <a:off x="8435546" y="1000841"/>
            <a:ext cx="3341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1,118 deliveries were made by Luanshya hub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102 delivery drops per month.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average of 24 facilities were visited per month, equating to 5 SDPs per week during the reporting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of deliveries were multi-drops and 8% were single drops.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C62B1-5377-026B-FFFA-C7463EE3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940519"/>
            <a:ext cx="7811824" cy="5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Deliveries by type of drop and SDPs reached - Mansa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DF6C-2F0C-A6F0-D727-77638D76C70B}"/>
              </a:ext>
            </a:extLst>
          </p:cNvPr>
          <p:cNvSpPr txBox="1"/>
          <p:nvPr/>
        </p:nvSpPr>
        <p:spPr>
          <a:xfrm>
            <a:off x="8314479" y="903761"/>
            <a:ext cx="3341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1,170 deliveries were made by Mansa hub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106 delivery drops per month.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average of 24 facilities were visited per month, equating to 5 SDPs per week during the reporting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of deliveries were multi-drops and 5% were single drops.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F33D6-92CD-D6A7-49E8-A2B81725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7" y="903761"/>
            <a:ext cx="7696643" cy="51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Deliveries by type of drop and SDPs reached - Mongu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B67C2-5524-8B61-19C0-A0D743D8B00B}"/>
              </a:ext>
            </a:extLst>
          </p:cNvPr>
          <p:cNvSpPr txBox="1"/>
          <p:nvPr/>
        </p:nvSpPr>
        <p:spPr>
          <a:xfrm>
            <a:off x="8469321" y="881129"/>
            <a:ext cx="3341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1,414 deliveries were made by Mongu hub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129 delivery drops per month.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average of 27 facilities were visited per month, equating to 6 SDPs per week during the reporting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 of deliveries were multi-drops and 6% were single drops.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151A0-3E1E-12A8-6F24-BCB917823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881129"/>
            <a:ext cx="7905441" cy="5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75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Deliveries by type of drop and SDPs reached - Mpika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2A6CF-9747-6557-C065-0B99C6C20B35}"/>
              </a:ext>
            </a:extLst>
          </p:cNvPr>
          <p:cNvSpPr txBox="1"/>
          <p:nvPr/>
        </p:nvSpPr>
        <p:spPr>
          <a:xfrm>
            <a:off x="8469321" y="881129"/>
            <a:ext cx="33416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1,146 total deliveries were made by Mpika hub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104 delivery drops per month.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average of 27 facilities were visited per month, equating to 6 SDPs per week during the reporting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of deliveries were multi-drops and 7% were single drops.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C9B1C-992B-4AD9-009D-DDA67146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81129"/>
            <a:ext cx="7899998" cy="51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Total / Average Volume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18530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1400"/>
              <a:t> </a:t>
            </a:r>
            <a:r>
              <a:rPr lang="en-US" sz="2800"/>
              <a:t>Estimated cubic meters by distribution category - Mansa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7E72D-1139-395C-101F-51C14096C49B}"/>
              </a:ext>
            </a:extLst>
          </p:cNvPr>
          <p:cNvSpPr txBox="1"/>
          <p:nvPr/>
        </p:nvSpPr>
        <p:spPr>
          <a:xfrm>
            <a:off x="6096000" y="1088021"/>
            <a:ext cx="5450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16,016 cubic meters of medical commodities were distributed from the Mansa hub between May 2022 and March 2023 representing 83% of the total volume distributed.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1,456 cubic meters distributed per month and 334 per week.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69723-F446-27F4-6E2B-A422A098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20" y="988027"/>
            <a:ext cx="4944139" cy="50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31648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1400"/>
              <a:t> </a:t>
            </a:r>
            <a:r>
              <a:rPr lang="en-US" sz="2800"/>
              <a:t>Estimated cubic meters by distribution category - Luanshya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A57CB-A9F5-D9C0-60AB-B83D919CA176}"/>
              </a:ext>
            </a:extLst>
          </p:cNvPr>
          <p:cNvSpPr txBox="1"/>
          <p:nvPr/>
        </p:nvSpPr>
        <p:spPr>
          <a:xfrm>
            <a:off x="6096000" y="917142"/>
            <a:ext cx="54406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18,543 cubic meters of medical commodities were distributed from the Luanshya hub between May 2022 and March 2023 representing 81% of the total volume distributed.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1,686 cubic meters distributed per month and 386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F7C20-9411-1275-EBE3-331B385D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13" y="877671"/>
            <a:ext cx="4977455" cy="5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84023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3100"/>
              <a:t> Estimated cubic meters by distribution category - Mongu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C1974-E2F2-FD7C-431E-C2018CBBA699}"/>
              </a:ext>
            </a:extLst>
          </p:cNvPr>
          <p:cNvSpPr txBox="1"/>
          <p:nvPr/>
        </p:nvSpPr>
        <p:spPr>
          <a:xfrm>
            <a:off x="6050280" y="948778"/>
            <a:ext cx="5532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13,557 cubic meters of medical commodities were distributed from the Mongu hub between May 2022 and March 2023 representing 81% of the total volume distributed.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1,232 cubic meters distributed per month and 282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9CA3E-4E2D-3AEC-3A63-BDFCD583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3" y="948778"/>
            <a:ext cx="4932621" cy="5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79273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1400"/>
              <a:t> </a:t>
            </a:r>
            <a:r>
              <a:rPr lang="en-US" sz="2800"/>
              <a:t>Estimated cubic meters by distribution category - Mpika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94E2E-6A61-414F-72EB-85E1D8297E37}"/>
              </a:ext>
            </a:extLst>
          </p:cNvPr>
          <p:cNvSpPr txBox="1"/>
          <p:nvPr/>
        </p:nvSpPr>
        <p:spPr>
          <a:xfrm>
            <a:off x="5944012" y="1001497"/>
            <a:ext cx="57298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15,554 cubic meters of medical commodities were distributed from the Mpika hub between May 2022 and March 2023 representing 70% of the total volume distributed.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an average of 1,414 cubic meters distributed per month and 324 per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CC01A-829F-704B-2EE0-5B859B85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001497"/>
            <a:ext cx="4784652" cy="50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6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Total (One Way) / Average KM Covered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FC15-DA38-E128-13EC-E6E821F9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4048"/>
            <a:ext cx="11338560" cy="493623"/>
          </a:xfrm>
        </p:spPr>
        <p:txBody>
          <a:bodyPr>
            <a:normAutofit/>
          </a:bodyPr>
          <a:lstStyle/>
          <a:p>
            <a:r>
              <a:rPr lang="en-US" sz="2800"/>
              <a:t>PASCO Coverage - Current Last Mile 3PL Zones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8C0B-9FD9-4AD4-9BFB-3B1CFCF1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5B6E5A0-E4B5-4D69-B89F-7DC6A31D35A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E36179DD-B982-5E8F-9F38-80647D3AC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252568"/>
              </p:ext>
            </p:extLst>
          </p:nvPr>
        </p:nvGraphicFramePr>
        <p:xfrm>
          <a:off x="381000" y="1648454"/>
          <a:ext cx="5465297" cy="323860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56150">
                  <a:extLst>
                    <a:ext uri="{9D8B030D-6E8A-4147-A177-3AD203B41FA5}">
                      <a16:colId xmlns:a16="http://schemas.microsoft.com/office/drawing/2014/main" val="466178757"/>
                    </a:ext>
                  </a:extLst>
                </a:gridCol>
                <a:gridCol w="959257">
                  <a:extLst>
                    <a:ext uri="{9D8B030D-6E8A-4147-A177-3AD203B41FA5}">
                      <a16:colId xmlns:a16="http://schemas.microsoft.com/office/drawing/2014/main" val="488383679"/>
                    </a:ext>
                  </a:extLst>
                </a:gridCol>
                <a:gridCol w="1995695">
                  <a:extLst>
                    <a:ext uri="{9D8B030D-6E8A-4147-A177-3AD203B41FA5}">
                      <a16:colId xmlns:a16="http://schemas.microsoft.com/office/drawing/2014/main" val="388252244"/>
                    </a:ext>
                  </a:extLst>
                </a:gridCol>
                <a:gridCol w="2054195">
                  <a:extLst>
                    <a:ext uri="{9D8B030D-6E8A-4147-A177-3AD203B41FA5}">
                      <a16:colId xmlns:a16="http://schemas.microsoft.com/office/drawing/2014/main" val="2110786245"/>
                    </a:ext>
                  </a:extLst>
                </a:gridCol>
              </a:tblGrid>
              <a:tr h="284548">
                <a:tc>
                  <a:txBody>
                    <a:bodyPr/>
                    <a:lstStyle/>
                    <a:p>
                      <a:pPr marL="0" marR="4826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 #</a:t>
                      </a:r>
                      <a:endParaRPr lang="en-US" sz="9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 / Point of Dispatch</a:t>
                      </a:r>
                      <a:endParaRPr lang="en-US" sz="9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/ Recipient</a:t>
                      </a:r>
                      <a:endParaRPr lang="en-US" sz="9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drop-off points (Hubs, DHOs, Health Facilities)</a:t>
                      </a:r>
                    </a:p>
                  </a:txBody>
                  <a:tcPr marL="53255" marR="53255" marT="0" marB="0" anchor="ctr"/>
                </a:tc>
                <a:extLst>
                  <a:ext uri="{0D108BD9-81ED-4DB2-BD59-A6C34878D82A}">
                    <a16:rowId xmlns:a16="http://schemas.microsoft.com/office/drawing/2014/main" val="3867208555"/>
                  </a:ext>
                </a:extLst>
              </a:tr>
              <a:tr h="696393"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ZAMMSA Luanshya Hub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and multi-drop destinations to district health offices and health facilities in/near Copperbelt Province.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 destination</a:t>
                      </a:r>
                    </a:p>
                  </a:txBody>
                  <a:tcPr marL="53255" marR="53255" marT="0" marB="0" anchor="ctr"/>
                </a:tc>
                <a:extLst>
                  <a:ext uri="{0D108BD9-81ED-4DB2-BD59-A6C34878D82A}">
                    <a16:rowId xmlns:a16="http://schemas.microsoft.com/office/drawing/2014/main" val="3391296628"/>
                  </a:ext>
                </a:extLst>
              </a:tr>
              <a:tr h="696393"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ZAMMSA Mansa Hub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and multi-drop destinations to district health offices and health facilities in/near Luapula Province.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 destinations</a:t>
                      </a:r>
                    </a:p>
                  </a:txBody>
                  <a:tcPr marL="53255" marR="53255" marT="0" marB="0" anchor="ctr"/>
                </a:tc>
                <a:extLst>
                  <a:ext uri="{0D108BD9-81ED-4DB2-BD59-A6C34878D82A}">
                    <a16:rowId xmlns:a16="http://schemas.microsoft.com/office/drawing/2014/main" val="3878315233"/>
                  </a:ext>
                </a:extLst>
              </a:tr>
              <a:tr h="864876"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ZAMMSA Mpika Hub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and multi-drop destinations to district health offices and health facilities in/near Northern Province and Muchinga Province.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 for Muchinga and 217 for Northern</a:t>
                      </a:r>
                    </a:p>
                  </a:txBody>
                  <a:tcPr marL="53255" marR="53255" marT="0" marB="0" anchor="ctr"/>
                </a:tc>
                <a:extLst>
                  <a:ext uri="{0D108BD9-81ED-4DB2-BD59-A6C34878D82A}">
                    <a16:rowId xmlns:a16="http://schemas.microsoft.com/office/drawing/2014/main" val="3137939773"/>
                  </a:ext>
                </a:extLst>
              </a:tr>
              <a:tr h="696393">
                <a:tc>
                  <a:txBody>
                    <a:bodyPr/>
                    <a:lstStyle/>
                    <a:p>
                      <a:pPr marL="0" marR="482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ZAMMSA </a:t>
                      </a:r>
                      <a:r>
                        <a:rPr lang="en-US" sz="110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Mongu</a:t>
                      </a: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Hub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and multi-drop destinations to district health offices and health facilities in/near Western Province.</a:t>
                      </a:r>
                      <a:endParaRPr lang="en-US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55" marR="53255" marT="0" marB="0" anchor="ctr"/>
                </a:tc>
                <a:tc>
                  <a:txBody>
                    <a:bodyPr/>
                    <a:lstStyle/>
                    <a:p>
                      <a:pPr marL="0" marR="4826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destination</a:t>
                      </a:r>
                    </a:p>
                  </a:txBody>
                  <a:tcPr marL="53255" marR="53255" marT="0" marB="0" anchor="ctr"/>
                </a:tc>
                <a:extLst>
                  <a:ext uri="{0D108BD9-81ED-4DB2-BD59-A6C34878D82A}">
                    <a16:rowId xmlns:a16="http://schemas.microsoft.com/office/drawing/2014/main" val="20381855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1C6517-0AEA-4851-AD2D-36F2B3E5FF86}"/>
              </a:ext>
            </a:extLst>
          </p:cNvPr>
          <p:cNvSpPr txBox="1"/>
          <p:nvPr/>
        </p:nvSpPr>
        <p:spPr>
          <a:xfrm>
            <a:off x="6167021" y="5257353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A ZAMMSA dispatch officer, 3PL staff, and a security officer inspect health commodities at the ZAMMSA dispatch bay before loading onto a 3PL truck.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A4567-E667-30F6-4ED9-96E7BC9B81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2525" y="1648454"/>
            <a:ext cx="5486400" cy="36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3706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Kilometers covered by distribution category - Luanshya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C4A6-4D12-698E-AE57-B8D9A78F80D9}"/>
              </a:ext>
            </a:extLst>
          </p:cNvPr>
          <p:cNvSpPr txBox="1"/>
          <p:nvPr/>
        </p:nvSpPr>
        <p:spPr>
          <a:xfrm>
            <a:off x="381000" y="4514189"/>
            <a:ext cx="11547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3PL vehicles covered 50,934 kilometers from the Luanshya hub to distribute health commodities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into an average of 4,630 kilometers per month and 1,061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C15F5-5A01-D06F-77CF-0E33D0B3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6" y="1475214"/>
            <a:ext cx="10727374" cy="27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413388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1400"/>
              <a:t> </a:t>
            </a:r>
            <a:r>
              <a:rPr lang="en-US" sz="3100"/>
              <a:t>Kilometers covered by distribution category - Mansa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00892-3EBD-0BBA-FB71-BC677D5F0652}"/>
              </a:ext>
            </a:extLst>
          </p:cNvPr>
          <p:cNvSpPr txBox="1"/>
          <p:nvPr/>
        </p:nvSpPr>
        <p:spPr>
          <a:xfrm>
            <a:off x="381000" y="4629696"/>
            <a:ext cx="11547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3PL vehicles covered 88,296 kilometers from Mansa hub to distribute health commodities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into an average of 8,027 kilometers per month and  1,840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F27A-5779-E93A-529F-3B85C521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86676"/>
            <a:ext cx="1133856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25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8991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Kilometers covered by distribution category - Mongu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B071B-22F6-9C56-5E6F-ED50450FB5F4}"/>
              </a:ext>
            </a:extLst>
          </p:cNvPr>
          <p:cNvSpPr txBox="1"/>
          <p:nvPr/>
        </p:nvSpPr>
        <p:spPr>
          <a:xfrm>
            <a:off x="426719" y="4362511"/>
            <a:ext cx="11547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3PL vehicles covered 185,704 kilometers from Mongu hub to distribute health commodities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into an average of 16,882 kilometers per month and 3,869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F453-E101-85D6-F5F8-DABB7052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1499191"/>
            <a:ext cx="11338561" cy="27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00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11527"/>
            <a:ext cx="11338560" cy="493623"/>
          </a:xfrm>
        </p:spPr>
        <p:txBody>
          <a:bodyPr>
            <a:normAutofit fontScale="90000"/>
          </a:bodyPr>
          <a:lstStyle/>
          <a:p>
            <a:r>
              <a:rPr lang="en-US" sz="2800"/>
              <a:t> Kilometers covered by distribution category - Mpika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A0F5F-EE7B-1C2B-B287-A46F7DA4BA79}"/>
              </a:ext>
            </a:extLst>
          </p:cNvPr>
          <p:cNvSpPr txBox="1"/>
          <p:nvPr/>
        </p:nvSpPr>
        <p:spPr>
          <a:xfrm>
            <a:off x="381000" y="4411257"/>
            <a:ext cx="11547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3PL vehicles covered 292,407 kilometers from Mpika hub to distribute health commodities between May 2022 and March 2023.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into an average of 26,582 kilometers per month and 6,091 per week.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24E11-A7FD-36A1-B5B9-B7BB7B8D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4" y="1401284"/>
            <a:ext cx="11338560" cy="28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10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Vehicle Types by Location, Requirements, and Volume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03" y="118857"/>
            <a:ext cx="11338560" cy="916460"/>
          </a:xfrm>
        </p:spPr>
        <p:txBody>
          <a:bodyPr>
            <a:normAutofit/>
          </a:bodyPr>
          <a:lstStyle/>
          <a:p>
            <a:r>
              <a:rPr lang="en-US" sz="2800"/>
              <a:t>Vehicle size utilization by hub</a:t>
            </a:r>
            <a:br>
              <a:rPr lang="en-US" sz="2800"/>
            </a:br>
            <a:r>
              <a:rPr lang="en-US" sz="2800"/>
              <a:t>(May 2022 – Mar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C560D-4EC9-67D0-9739-0B9DEE022BE3}"/>
              </a:ext>
            </a:extLst>
          </p:cNvPr>
          <p:cNvSpPr txBox="1"/>
          <p:nvPr/>
        </p:nvSpPr>
        <p:spPr>
          <a:xfrm>
            <a:off x="560644" y="5268685"/>
            <a:ext cx="75644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As per WHO standards, insulated containerized vehicles must be used for the transportation of health commodities.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C43D9-486C-1FAC-4E4F-02AF4E312E64}"/>
              </a:ext>
            </a:extLst>
          </p:cNvPr>
          <p:cNvSpPr txBox="1"/>
          <p:nvPr/>
        </p:nvSpPr>
        <p:spPr>
          <a:xfrm>
            <a:off x="8392945" y="889843"/>
            <a:ext cx="3359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Vehicle size requirements differ per province (ranging from SUVs to 15 tons) due to the variety of terrain.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Most vehicles used across the four hubs (Luanshya, Mansa, Mongu, and Mpika) were SUVs, followed by 5-ton trucks, 10-ton, 15-ton, and 15-ton trucks were the least used.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Mongu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has a unique terrain, with only three vehicle types (SUVs, 5-ton, and 10-ton trucks) being commonly used.</a:t>
            </a:r>
            <a:endParaRPr lang="en-ZM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DA21F-AE71-0CEF-E0E0-B1908DA7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4" y="1246028"/>
            <a:ext cx="7564453" cy="40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48386CC-E150-A30F-F55F-FACB67E0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01" y="474712"/>
            <a:ext cx="11237998" cy="365125"/>
          </a:xfrm>
        </p:spPr>
        <p:txBody>
          <a:bodyPr/>
          <a:lstStyle/>
          <a:p>
            <a:r>
              <a:rPr lang="en-US" sz="2000"/>
              <a:t>Average vehicle size utilization by hub (May 2022 – Mar 2023)</a:t>
            </a:r>
            <a:br>
              <a:rPr lang="en-US" sz="2800"/>
            </a:br>
            <a:endParaRPr 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F3853-87AF-A6A7-4F32-BEC5C9F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B22A346-9BD4-40D2-98DB-F613D1B4803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85A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85A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FC16E-A70C-89E0-5F7D-B16822D227A0}"/>
              </a:ext>
            </a:extLst>
          </p:cNvPr>
          <p:cNvSpPr txBox="1"/>
          <p:nvPr/>
        </p:nvSpPr>
        <p:spPr>
          <a:xfrm>
            <a:off x="503127" y="5767855"/>
            <a:ext cx="10775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*Depending on several factors, including the distribution loading plan, the terrain, and the season (time of the year), the same vehicle may be used multiple times to conduct last-mile deliveries.</a:t>
            </a:r>
            <a:endParaRPr kumimoji="0" lang="en-ZM" sz="900" b="1" i="0" u="none" strike="noStrike" kern="1200" cap="none" spc="0" normalizeH="0" baseline="0" noProof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B506-A655-91C5-E7B1-180815DD3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52368"/>
              </p:ext>
            </p:extLst>
          </p:nvPr>
        </p:nvGraphicFramePr>
        <p:xfrm>
          <a:off x="477001" y="960041"/>
          <a:ext cx="10948645" cy="418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188">
                  <a:extLst>
                    <a:ext uri="{9D8B030D-6E8A-4147-A177-3AD203B41FA5}">
                      <a16:colId xmlns:a16="http://schemas.microsoft.com/office/drawing/2014/main" val="1977989247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408692954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371933745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07556233"/>
                    </a:ext>
                  </a:extLst>
                </a:gridCol>
              </a:tblGrid>
              <a:tr h="26849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Hub Name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Vehicle Type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Average Monthly Vehicle Size Utilization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Average Weekly Vehicle Size Utilization*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extLst>
                  <a:ext uri="{0D108BD9-81ED-4DB2-BD59-A6C34878D82A}">
                    <a16:rowId xmlns:a16="http://schemas.microsoft.com/office/drawing/2014/main" val="281716235"/>
                  </a:ext>
                </a:extLst>
              </a:tr>
              <a:tr h="2475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Luanshya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SUV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47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11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2780308718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5 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37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8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1828335123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10 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17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M" sz="1600" u="none" strike="noStrike">
                          <a:effectLst/>
                        </a:rPr>
                        <a:t>4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extLst>
                  <a:ext uri="{0D108BD9-81ED-4DB2-BD59-A6C34878D82A}">
                    <a16:rowId xmlns:a16="http://schemas.microsoft.com/office/drawing/2014/main" val="1044733720"/>
                  </a:ext>
                </a:extLst>
              </a:tr>
              <a:tr h="429457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15 ton</a:t>
                      </a:r>
                      <a:endParaRPr lang="en-GB" sz="1600" b="0" i="0" u="none" strike="noStrike" dirty="0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1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800" u="none" strike="noStrike">
                          <a:effectLst/>
                        </a:rPr>
                        <a:t> </a:t>
                      </a:r>
                      <a:endParaRPr lang="en-ZM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b"/>
                </a:tc>
                <a:extLst>
                  <a:ext uri="{0D108BD9-81ED-4DB2-BD59-A6C34878D82A}">
                    <a16:rowId xmlns:a16="http://schemas.microsoft.com/office/drawing/2014/main" val="1260961404"/>
                  </a:ext>
                </a:extLst>
              </a:tr>
              <a:tr h="2475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Mpika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SUV</a:t>
                      </a:r>
                      <a:endParaRPr lang="en-GB" sz="1600" b="0" i="0" u="none" strike="noStrike" dirty="0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 dirty="0">
                          <a:effectLst/>
                        </a:rPr>
                        <a:t>70</a:t>
                      </a:r>
                      <a:endParaRPr lang="en-ZM" sz="1600" b="0" i="0" u="none" strike="noStrike" dirty="0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 dirty="0">
                          <a:effectLst/>
                        </a:rPr>
                        <a:t>16</a:t>
                      </a:r>
                      <a:endParaRPr lang="en-ZM" sz="1600" b="0" i="0" u="none" strike="noStrike" dirty="0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3327425928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5-ton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24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6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3817247731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10-ton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8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2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3115206011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15-ton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M" sz="1600" u="none" strike="noStrike">
                          <a:effectLst/>
                        </a:rPr>
                        <a:t>1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710691630"/>
                  </a:ext>
                </a:extLst>
              </a:tr>
              <a:tr h="247571">
                <a:tc rowSpan="3"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 err="1">
                          <a:solidFill>
                            <a:schemeClr val="dk1"/>
                          </a:solidFill>
                          <a:effectLst/>
                        </a:rPr>
                        <a:t>Mongu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SUV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117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27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1200981618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5-ton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11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1229410636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10-ton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b"/>
                </a:tc>
                <a:extLst>
                  <a:ext uri="{0D108BD9-81ED-4DB2-BD59-A6C34878D82A}">
                    <a16:rowId xmlns:a16="http://schemas.microsoft.com/office/drawing/2014/main" val="3618149316"/>
                  </a:ext>
                </a:extLst>
              </a:tr>
              <a:tr h="247571">
                <a:tc rowSpan="4"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Mansa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SUV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64</a:t>
                      </a:r>
                      <a:endParaRPr lang="en-ZM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15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2828932508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5-ton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34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8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2422546537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10-ton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7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3887848978"/>
                  </a:ext>
                </a:extLst>
              </a:tr>
              <a:tr h="247571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GB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15-ton</a:t>
                      </a:r>
                      <a:endParaRPr lang="en-GB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ZM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ZM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en-ZM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3" marR="5083" marT="5083" marB="0" anchor="ctr"/>
                </a:tc>
                <a:extLst>
                  <a:ext uri="{0D108BD9-81ED-4DB2-BD59-A6C34878D82A}">
                    <a16:rowId xmlns:a16="http://schemas.microsoft.com/office/drawing/2014/main" val="2796348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6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13064"/>
            <a:ext cx="11390051" cy="820398"/>
          </a:xfrm>
        </p:spPr>
        <p:txBody>
          <a:bodyPr>
            <a:normAutofit fontScale="90000"/>
          </a:bodyPr>
          <a:lstStyle/>
          <a:p>
            <a:r>
              <a:rPr lang="en-US" sz="3100"/>
              <a:t>Estimated cubic meters by vehicle type and hub</a:t>
            </a:r>
            <a:br>
              <a:rPr lang="en-US" sz="3100"/>
            </a:br>
            <a:r>
              <a:rPr lang="en-US" sz="3100"/>
              <a:t>(May 2022 – Mar 2023)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3495F-96B7-F255-E95A-2F4503F5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4" y="1255800"/>
            <a:ext cx="11142406" cy="4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48386CC-E150-A30F-F55F-FACB67E0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47" y="454147"/>
            <a:ext cx="11086704" cy="453976"/>
          </a:xfrm>
        </p:spPr>
        <p:txBody>
          <a:bodyPr>
            <a:noAutofit/>
          </a:bodyPr>
          <a:lstStyle/>
          <a:p>
            <a:r>
              <a:rPr lang="en-US" sz="2000"/>
              <a:t>Average estimated cubic meters by vehicle size and hub (May 2022 – Mar 2023)</a:t>
            </a:r>
            <a:br>
              <a:rPr lang="en-US" sz="1100"/>
            </a:br>
            <a:endParaRPr lang="en-US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F3853-87AF-A6A7-4F32-BEC5C9F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B22A346-9BD4-40D2-98DB-F613D1B4803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4585A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85A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70F2B2-A064-E1AB-7FDD-39FE12EA3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30486"/>
              </p:ext>
            </p:extLst>
          </p:nvPr>
        </p:nvGraphicFramePr>
        <p:xfrm>
          <a:off x="644434" y="908123"/>
          <a:ext cx="10636069" cy="512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75">
                  <a:extLst>
                    <a:ext uri="{9D8B030D-6E8A-4147-A177-3AD203B41FA5}">
                      <a16:colId xmlns:a16="http://schemas.microsoft.com/office/drawing/2014/main" val="1063364939"/>
                    </a:ext>
                  </a:extLst>
                </a:gridCol>
                <a:gridCol w="2856411">
                  <a:extLst>
                    <a:ext uri="{9D8B030D-6E8A-4147-A177-3AD203B41FA5}">
                      <a16:colId xmlns:a16="http://schemas.microsoft.com/office/drawing/2014/main" val="3041010520"/>
                    </a:ext>
                  </a:extLst>
                </a:gridCol>
                <a:gridCol w="2525486">
                  <a:extLst>
                    <a:ext uri="{9D8B030D-6E8A-4147-A177-3AD203B41FA5}">
                      <a16:colId xmlns:a16="http://schemas.microsoft.com/office/drawing/2014/main" val="3969025734"/>
                    </a:ext>
                  </a:extLst>
                </a:gridCol>
                <a:gridCol w="2841897">
                  <a:extLst>
                    <a:ext uri="{9D8B030D-6E8A-4147-A177-3AD203B41FA5}">
                      <a16:colId xmlns:a16="http://schemas.microsoft.com/office/drawing/2014/main" val="1655377403"/>
                    </a:ext>
                  </a:extLst>
                </a:gridCol>
              </a:tblGrid>
              <a:tr h="41471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Hub Name</a:t>
                      </a:r>
                      <a:endParaRPr lang="en-GB" sz="1400" b="1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Vehicle Type</a:t>
                      </a:r>
                      <a:endParaRPr lang="en-GB" sz="1400" b="1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Average Monthly Estimated Cubic Meters</a:t>
                      </a:r>
                      <a:endParaRPr lang="en-GB" sz="1400" b="1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u="none" strike="noStrike">
                          <a:effectLst/>
                        </a:rPr>
                        <a:t>Average Weekly Estimated Cubic Meters </a:t>
                      </a:r>
                      <a:endParaRPr lang="en-GB" sz="1400" b="1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29207"/>
                  </a:ext>
                </a:extLst>
              </a:tr>
              <a:tr h="37095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Luanshya Hub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5-ton/ Enclosed delivery vehicle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633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145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3062472165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10-ton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605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139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3756466208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SUV/Enclosed Pick-up Truck/Van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413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95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3067695702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15-ton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35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8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547025008"/>
                  </a:ext>
                </a:extLst>
              </a:tr>
              <a:tr h="37095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Mansa Hub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5-ton/ Enclosed delivery vehicle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577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132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05266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SUV/Enclosed Pick-up Truck/Van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559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128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08256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10-ton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246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56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92533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15-ton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73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17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22613"/>
                  </a:ext>
                </a:extLst>
              </a:tr>
              <a:tr h="37095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Mongu Hub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SUV/Enclosed Pick-up Truck/Van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1,022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234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3861587898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5-ton/ Enclosed delivery vehicle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188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43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2119150690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10-ton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23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/>
                </a:tc>
                <a:extLst>
                  <a:ext uri="{0D108BD9-81ED-4DB2-BD59-A6C34878D82A}">
                    <a16:rowId xmlns:a16="http://schemas.microsoft.com/office/drawing/2014/main" val="407505796"/>
                  </a:ext>
                </a:extLst>
              </a:tr>
              <a:tr h="37095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>
                          <a:effectLst/>
                        </a:rPr>
                        <a:t>Mpika Hub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SUV/Enclosed Pick-up Truck/Van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609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140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66321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5-ton/ Enclosed delivery vehicle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414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95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48939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10-ton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286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66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855648"/>
                  </a:ext>
                </a:extLst>
              </a:tr>
              <a:tr h="23802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 u="none" strike="noStrike">
                          <a:effectLst/>
                        </a:rPr>
                        <a:t>15-ton</a:t>
                      </a:r>
                      <a:endParaRPr lang="en-GB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105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ZM" sz="1600" u="none" strike="noStrike">
                          <a:effectLst/>
                        </a:rPr>
                        <a:t>24</a:t>
                      </a:r>
                      <a:endParaRPr lang="en-ZM" sz="1600" b="0" i="0" u="none" strike="noStrike">
                        <a:solidFill>
                          <a:srgbClr val="5458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8" marR="2528" marT="252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7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F3F9-0ECC-DC85-ABE3-988CB275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2681056"/>
            <a:ext cx="11390051" cy="66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/>
              <a:t> Deliveries by type of drop and SDPs reached</a:t>
            </a:r>
            <a:br>
              <a:rPr lang="en-US" sz="2800"/>
            </a:br>
            <a:r>
              <a:rPr lang="en-US" sz="2800"/>
              <a:t>May 2022 – Mar 2023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53ED-CFC4-1461-B6C7-24FEFA43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0" y="64038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22A346-9BD4-40D2-98DB-F613D1B4803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85A"/>
      </a:dk1>
      <a:lt1>
        <a:sysClr val="window" lastClr="FFFFFF"/>
      </a:lt1>
      <a:dk2>
        <a:srgbClr val="807A78"/>
      </a:dk2>
      <a:lt2>
        <a:srgbClr val="E8E5E0"/>
      </a:lt2>
      <a:accent1>
        <a:srgbClr val="E67C49"/>
      </a:accent1>
      <a:accent2>
        <a:srgbClr val="C5D148"/>
      </a:accent2>
      <a:accent3>
        <a:srgbClr val="9BB82D"/>
      </a:accent3>
      <a:accent4>
        <a:srgbClr val="2EA18E"/>
      </a:accent4>
      <a:accent5>
        <a:srgbClr val="00B7F1"/>
      </a:accent5>
      <a:accent6>
        <a:srgbClr val="F3AE48"/>
      </a:accent6>
      <a:hlink>
        <a:srgbClr val="00B7F1"/>
      </a:hlink>
      <a:folHlink>
        <a:srgbClr val="7747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onics Powerpoint Template 2 [Read-Only]" id="{D39F1444-DD00-4484-AD96-A6A27A73235E}" vid="{55E5F5E0-6C20-4D0E-AE6D-B225040961E6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54585A"/>
      </a:dk1>
      <a:lt1>
        <a:sysClr val="window" lastClr="FFFFFF"/>
      </a:lt1>
      <a:dk2>
        <a:srgbClr val="807A78"/>
      </a:dk2>
      <a:lt2>
        <a:srgbClr val="E8E5E0"/>
      </a:lt2>
      <a:accent1>
        <a:srgbClr val="E67C49"/>
      </a:accent1>
      <a:accent2>
        <a:srgbClr val="C5D148"/>
      </a:accent2>
      <a:accent3>
        <a:srgbClr val="9BB82D"/>
      </a:accent3>
      <a:accent4>
        <a:srgbClr val="2EA18E"/>
      </a:accent4>
      <a:accent5>
        <a:srgbClr val="00B7F1"/>
      </a:accent5>
      <a:accent6>
        <a:srgbClr val="F3AE48"/>
      </a:accent6>
      <a:hlink>
        <a:srgbClr val="00B7F1"/>
      </a:hlink>
      <a:folHlink>
        <a:srgbClr val="7747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onics Powerpoint Template 2 [Read-Only]" id="{D39F1444-DD00-4484-AD96-A6A27A73235E}" vid="{55E5F5E0-6C20-4D0E-AE6D-B225040961E6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54585A"/>
      </a:dk1>
      <a:lt1>
        <a:sysClr val="window" lastClr="FFFFFF"/>
      </a:lt1>
      <a:dk2>
        <a:srgbClr val="807A78"/>
      </a:dk2>
      <a:lt2>
        <a:srgbClr val="E8E5E0"/>
      </a:lt2>
      <a:accent1>
        <a:srgbClr val="E67C49"/>
      </a:accent1>
      <a:accent2>
        <a:srgbClr val="C5D148"/>
      </a:accent2>
      <a:accent3>
        <a:srgbClr val="9BB82D"/>
      </a:accent3>
      <a:accent4>
        <a:srgbClr val="2EA18E"/>
      </a:accent4>
      <a:accent5>
        <a:srgbClr val="00B7F1"/>
      </a:accent5>
      <a:accent6>
        <a:srgbClr val="F3AE48"/>
      </a:accent6>
      <a:hlink>
        <a:srgbClr val="00B7F1"/>
      </a:hlink>
      <a:folHlink>
        <a:srgbClr val="7747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onics Powerpoint Template 2 [Read-Only]" id="{D39F1444-DD00-4484-AD96-A6A27A73235E}" vid="{55E5F5E0-6C20-4D0E-AE6D-B225040961E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660E1E391DB4290898A728F1E355A" ma:contentTypeVersion="14" ma:contentTypeDescription="Create a new document." ma:contentTypeScope="" ma:versionID="1fbcf265e8f052bff3c5605fcf80fb8f">
  <xsd:schema xmlns:xsd="http://www.w3.org/2001/XMLSchema" xmlns:xs="http://www.w3.org/2001/XMLSchema" xmlns:p="http://schemas.microsoft.com/office/2006/metadata/properties" xmlns:ns2="8d7096d6-fc66-4344-9e3f-2445529a09f6" xmlns:ns3="501cfcd4-ef64-432a-acc0-bcdaa170b7e8" targetNamespace="http://schemas.microsoft.com/office/2006/metadata/properties" ma:root="true" ma:fieldsID="94437ecc8574cdbc940bceafccab78fd" ns2:_="" ns3:_="">
    <xsd:import namespace="8d7096d6-fc66-4344-9e3f-2445529a09f6"/>
    <xsd:import namespace="501cfcd4-ef64-432a-acc0-bcdaa170b7e8"/>
    <xsd:element name="properties">
      <xsd:complexType>
        <xsd:sequence>
          <xsd:element name="documentManagement">
            <xsd:complexType>
              <xsd:all>
                <xsd:element ref="ns2:hbf0c10381aa4bd59932b5b7da857fe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096d6-fc66-4344-9e3f-2445529a09f6" elementFormDefault="qualified">
    <xsd:import namespace="http://schemas.microsoft.com/office/2006/documentManagement/types"/>
    <xsd:import namespace="http://schemas.microsoft.com/office/infopath/2007/PartnerControls"/>
    <xsd:element name="hbf0c10381aa4bd59932b5b7da857fed" ma:index="8" nillable="true" ma:taxonomy="true" ma:internalName="hbf0c10381aa4bd59932b5b7da857fed" ma:taxonomyFieldName="Project_x0020_Document_x0020_Type" ma:displayName="Project Document Type" ma:default="" ma:fieldId="{1bf0c103-81aa-4bd5-9932-b5b7da857fed}" ma:sspId="822e118f-d533-465d-b5ca-7beed2256e09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4936cc9-c416-4a48-b53c-5b7cffe21cfa}" ma:internalName="TaxCatchAll" ma:showField="CatchAllData" ma:web="b3580534-05be-48ff-963b-a545f0352a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cfcd4-ef64-432a-acc0-bcdaa170b7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22e118f-d533-465d-b5ca-7beed2256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f0c10381aa4bd59932b5b7da857fed xmlns="8d7096d6-fc66-4344-9e3f-2445529a09f6">
      <Terms xmlns="http://schemas.microsoft.com/office/infopath/2007/PartnerControls"/>
    </hbf0c10381aa4bd59932b5b7da857fed>
    <TaxCatchAll xmlns="8d7096d6-fc66-4344-9e3f-2445529a09f6" xsi:nil="true"/>
    <lcf76f155ced4ddcb4097134ff3c332f xmlns="501cfcd4-ef64-432a-acc0-bcdaa170b7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1413D8-9BBE-426F-B343-5D38E98BB9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8F57BF-2C0C-48E6-9181-9ADD75165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096d6-fc66-4344-9e3f-2445529a09f6"/>
    <ds:schemaRef ds:uri="501cfcd4-ef64-432a-acc0-bcdaa170b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ACAF12-145B-4153-B7E2-CFBE9A3230B0}">
  <ds:schemaRefs>
    <ds:schemaRef ds:uri="8d7096d6-fc66-4344-9e3f-2445529a09f6"/>
    <ds:schemaRef ds:uri="f1d62c08-514c-4325-b812-0c91804c3a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01cfcd4-ef64-432a-acc0-bcdaa170b7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1800</Words>
  <Application>Microsoft Office PowerPoint</Application>
  <PresentationFormat>Widescreen</PresentationFormat>
  <Paragraphs>285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 MT</vt:lpstr>
      <vt:lpstr>Office Theme</vt:lpstr>
      <vt:lpstr>2_Office Theme</vt:lpstr>
      <vt:lpstr>1_Office Theme</vt:lpstr>
      <vt:lpstr>PowerPoint Presentation</vt:lpstr>
      <vt:lpstr> PASCO Coverage</vt:lpstr>
      <vt:lpstr>PASCO Coverage - Current Last Mile 3PL Zones</vt:lpstr>
      <vt:lpstr> Vehicle Types by Location, Requirements, and Volume </vt:lpstr>
      <vt:lpstr>Vehicle size utilization by hub (May 2022 – Mar 2023)</vt:lpstr>
      <vt:lpstr>Average vehicle size utilization by hub (May 2022 – Mar 2023) </vt:lpstr>
      <vt:lpstr>Estimated cubic meters by vehicle type and hub (May 2022 – Mar 2023) </vt:lpstr>
      <vt:lpstr>Average estimated cubic meters by vehicle size and hub (May 2022 – Mar 2023) </vt:lpstr>
      <vt:lpstr> Deliveries by type of drop and SDPs reached May 2022 – Mar 2023 </vt:lpstr>
      <vt:lpstr>Deliveries by type of drop and SDPs reached May 2022 - 2023</vt:lpstr>
      <vt:lpstr> Total / Average Volume May 2022 – Mar 2023 </vt:lpstr>
      <vt:lpstr>Estimated cubic meters distribution May 2022 – Mar 2023 </vt:lpstr>
      <vt:lpstr>Annexes by Hub </vt:lpstr>
      <vt:lpstr> Vehicle size utilization  May 2022 – Mar 2023 </vt:lpstr>
      <vt:lpstr> Vehicle size utilization - Luanshya </vt:lpstr>
      <vt:lpstr> Vehicle size utilization - Mansa </vt:lpstr>
      <vt:lpstr> Vehicle size utilization - Mongu </vt:lpstr>
      <vt:lpstr> Vehicle size utilization - Mpika </vt:lpstr>
      <vt:lpstr> Deliveries by type of drop and SDPs reached May 2022 – Mar 2023 </vt:lpstr>
      <vt:lpstr> Deliveries by type of drop and SDPs reached - Luanshya </vt:lpstr>
      <vt:lpstr> Deliveries by type of drop and SDPs reached - Mansa </vt:lpstr>
      <vt:lpstr> Deliveries by type of drop and SDPs reached - Mongu </vt:lpstr>
      <vt:lpstr> Deliveries by type of drop and SDPs reached - Mpika </vt:lpstr>
      <vt:lpstr> Total / Average Volume May 2022 – Mar 2023 </vt:lpstr>
      <vt:lpstr> Estimated cubic meters by distribution category - Mansa </vt:lpstr>
      <vt:lpstr> Estimated cubic meters by distribution category - Luanshya </vt:lpstr>
      <vt:lpstr> Estimated cubic meters by distribution category - Mongu </vt:lpstr>
      <vt:lpstr> Estimated cubic meters by distribution category - Mpika </vt:lpstr>
      <vt:lpstr> Total (One Way) / Average KM Covered May 2022 – Mar 2023 </vt:lpstr>
      <vt:lpstr> Kilometers covered by distribution category - Luanshya </vt:lpstr>
      <vt:lpstr> Kilometers covered by distribution category - Mansa </vt:lpstr>
      <vt:lpstr> Kilometers covered by distribution category - Mongu </vt:lpstr>
      <vt:lpstr> Kilometers covered by distribution category - Mpika 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Selamawit Tegene</dc:creator>
  <cp:lastModifiedBy>Shane McGee</cp:lastModifiedBy>
  <cp:revision>3</cp:revision>
  <dcterms:created xsi:type="dcterms:W3CDTF">2016-10-13T21:59:47Z</dcterms:created>
  <dcterms:modified xsi:type="dcterms:W3CDTF">2023-07-18T15:34:36Z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Department">
    <vt:lpwstr>3;#Strategic Communications and Outreach|3bdae9ac-3485-40f3-bc54-e952fd59a11d</vt:lpwstr>
  </property>
  <property fmtid="{D5CDD505-2E9C-101B-9397-08002B2CF9AE}" pid="3" name="BusinessUnit">
    <vt:lpwstr>2;#Strategic Solutions and Communications|243815c8-8aec-4f2f-b92a-dc3397f14641</vt:lpwstr>
  </property>
  <property fmtid="{D5CDD505-2E9C-101B-9397-08002B2CF9AE}" pid="4" name="ContentTypeId">
    <vt:lpwstr>0x0101003E8E657F3E2C824E8B83680D5E0BB546</vt:lpwstr>
  </property>
  <property fmtid="{D5CDD505-2E9C-101B-9397-08002B2CF9AE}" pid="5" name="Project Document Type">
    <vt:lpwstr/>
  </property>
  <property fmtid="{D5CDD505-2E9C-101B-9397-08002B2CF9AE}" pid="6" name="MediaServiceImageTags">
    <vt:lpwstr/>
  </property>
</Properties>
</file>